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3" r:id="rId5"/>
    <p:sldMasterId id="2147483683" r:id="rId6"/>
  </p:sldMasterIdLst>
  <p:notesMasterIdLst>
    <p:notesMasterId r:id="rId29"/>
  </p:notesMasterIdLst>
  <p:sldIdLst>
    <p:sldId id="295" r:id="rId7"/>
    <p:sldId id="2147475138" r:id="rId8"/>
    <p:sldId id="2147475129" r:id="rId9"/>
    <p:sldId id="296" r:id="rId10"/>
    <p:sldId id="275" r:id="rId11"/>
    <p:sldId id="276" r:id="rId12"/>
    <p:sldId id="302" r:id="rId13"/>
    <p:sldId id="2147475168" r:id="rId14"/>
    <p:sldId id="2147475149" r:id="rId15"/>
    <p:sldId id="2147475155" r:id="rId16"/>
    <p:sldId id="2147475150" r:id="rId17"/>
    <p:sldId id="2147475154" r:id="rId18"/>
    <p:sldId id="2147475151" r:id="rId19"/>
    <p:sldId id="2147475130" r:id="rId20"/>
    <p:sldId id="311" r:id="rId21"/>
    <p:sldId id="2147475167" r:id="rId22"/>
    <p:sldId id="2147475166" r:id="rId23"/>
    <p:sldId id="294" r:id="rId24"/>
    <p:sldId id="2147475131" r:id="rId25"/>
    <p:sldId id="2147475134" r:id="rId26"/>
    <p:sldId id="2147475135" r:id="rId27"/>
    <p:sldId id="2147475136" r:id="rId28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6403" userDrawn="1">
          <p15:clr>
            <a:srgbClr val="A4A3A4"/>
          </p15:clr>
        </p15:guide>
        <p15:guide id="4" pos="5065" userDrawn="1">
          <p15:clr>
            <a:srgbClr val="A4A3A4"/>
          </p15:clr>
        </p15:guide>
        <p15:guide id="5" pos="2502" userDrawn="1">
          <p15:clr>
            <a:srgbClr val="A4A3A4"/>
          </p15:clr>
        </p15:guide>
        <p15:guide id="6" pos="1391" userDrawn="1">
          <p15:clr>
            <a:srgbClr val="A4A3A4"/>
          </p15:clr>
        </p15:guide>
        <p15:guide id="7" orient="horz" pos="1185" userDrawn="1">
          <p15:clr>
            <a:srgbClr val="A4A3A4"/>
          </p15:clr>
        </p15:guide>
        <p15:guide id="8" orient="horz" pos="550" userDrawn="1">
          <p15:clr>
            <a:srgbClr val="A4A3A4"/>
          </p15:clr>
        </p15:guide>
        <p15:guide id="9" pos="1640" userDrawn="1">
          <p15:clr>
            <a:srgbClr val="A4A3A4"/>
          </p15:clr>
        </p15:guide>
        <p15:guide id="10" orient="horz" pos="4156" userDrawn="1">
          <p15:clr>
            <a:srgbClr val="A4A3A4"/>
          </p15:clr>
        </p15:guide>
        <p15:guide id="11" pos="7514" userDrawn="1">
          <p15:clr>
            <a:srgbClr val="A4A3A4"/>
          </p15:clr>
        </p15:guide>
        <p15:guide id="12" pos="143" userDrawn="1">
          <p15:clr>
            <a:srgbClr val="A4A3A4"/>
          </p15:clr>
        </p15:guide>
        <p15:guide id="13" pos="1935" userDrawn="1">
          <p15:clr>
            <a:srgbClr val="A4A3A4"/>
          </p15:clr>
        </p15:guide>
        <p15:guide id="14" pos="4271" userDrawn="1">
          <p15:clr>
            <a:srgbClr val="A4A3A4"/>
          </p15:clr>
        </p15:guide>
        <p15:guide id="15" pos="418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C6AEBC9-D311-F1FC-8187-020122B6BF4C}" name="Andres Satizabal" initials="AS" userId="S::andres@iotaimpact.com::dd95d34c-96ea-48c0-9463-47f87a3366af" providerId="AD"/>
  <p188:author id="{9C5CF8F2-B09C-EAEF-8650-15A6AE04F1E5}" name="Usuario invitado" initials="Ui" userId="S::urn:spo:anon#26f4d0a50cee9280ae45eb34958bd80dbf859232ebeeb3e3a164ef48c44e0627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75FF"/>
    <a:srgbClr val="1F2353"/>
    <a:srgbClr val="442E98"/>
    <a:srgbClr val="6B55BB"/>
    <a:srgbClr val="040713"/>
    <a:srgbClr val="0094FF"/>
    <a:srgbClr val="D81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548" y="44"/>
      </p:cViewPr>
      <p:guideLst>
        <p:guide orient="horz" pos="2232"/>
        <p:guide pos="3840"/>
        <p:guide pos="6403"/>
        <p:guide pos="5065"/>
        <p:guide pos="2502"/>
        <p:guide pos="1391"/>
        <p:guide orient="horz" pos="1185"/>
        <p:guide orient="horz" pos="550"/>
        <p:guide pos="1640"/>
        <p:guide orient="horz" pos="4156"/>
        <p:guide pos="7514"/>
        <p:guide pos="143"/>
        <p:guide pos="1935"/>
        <p:guide pos="4271"/>
        <p:guide pos="41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Rodriguez" userId="S::laura.rodriguez@iotaimpact.com::7a29cefc-a22e-4b7b-b837-8e58c775ab5d" providerId="AD" clId="Web-{EE9AB9D9-B346-EEED-B39E-8BF2AE1C7BA8}"/>
    <pc:docChg chg="modSld">
      <pc:chgData name="Laura Rodriguez" userId="S::laura.rodriguez@iotaimpact.com::7a29cefc-a22e-4b7b-b837-8e58c775ab5d" providerId="AD" clId="Web-{EE9AB9D9-B346-EEED-B39E-8BF2AE1C7BA8}" dt="2024-03-04T16:42:10.078" v="2" actId="20577"/>
      <pc:docMkLst>
        <pc:docMk/>
      </pc:docMkLst>
      <pc:sldChg chg="modSp">
        <pc:chgData name="Laura Rodriguez" userId="S::laura.rodriguez@iotaimpact.com::7a29cefc-a22e-4b7b-b837-8e58c775ab5d" providerId="AD" clId="Web-{EE9AB9D9-B346-EEED-B39E-8BF2AE1C7BA8}" dt="2024-03-04T16:42:10.078" v="2" actId="20577"/>
        <pc:sldMkLst>
          <pc:docMk/>
          <pc:sldMk cId="3668135632" sldId="2147475151"/>
        </pc:sldMkLst>
        <pc:spChg chg="mod">
          <ac:chgData name="Laura Rodriguez" userId="S::laura.rodriguez@iotaimpact.com::7a29cefc-a22e-4b7b-b837-8e58c775ab5d" providerId="AD" clId="Web-{EE9AB9D9-B346-EEED-B39E-8BF2AE1C7BA8}" dt="2024-03-04T16:42:10.078" v="2" actId="20577"/>
          <ac:spMkLst>
            <pc:docMk/>
            <pc:sldMk cId="3668135632" sldId="2147475151"/>
            <ac:spMk id="18" creationId="{10DEB997-002D-3E89-5A2E-A0206BFF02A8}"/>
          </ac:spMkLst>
        </pc:spChg>
      </pc:sldChg>
    </pc:docChg>
  </pc:docChgLst>
  <pc:docChgLst>
    <pc:chgData name="Daniel Castro" userId="S::daniel.castro@iotaimpact.com::8fd1225f-d788-49d2-9481-811a1a82d62a" providerId="AD" clId="Web-{A4090795-A1D6-B600-1909-61FFC6A30E5F}"/>
    <pc:docChg chg="modSld">
      <pc:chgData name="Daniel Castro" userId="S::daniel.castro@iotaimpact.com::8fd1225f-d788-49d2-9481-811a1a82d62a" providerId="AD" clId="Web-{A4090795-A1D6-B600-1909-61FFC6A30E5F}" dt="2024-05-10T20:50:38.141" v="0"/>
      <pc:docMkLst>
        <pc:docMk/>
      </pc:docMkLst>
      <pc:sldChg chg="addSp">
        <pc:chgData name="Daniel Castro" userId="S::daniel.castro@iotaimpact.com::8fd1225f-d788-49d2-9481-811a1a82d62a" providerId="AD" clId="Web-{A4090795-A1D6-B600-1909-61FFC6A30E5F}" dt="2024-05-10T20:50:38.141" v="0"/>
        <pc:sldMkLst>
          <pc:docMk/>
          <pc:sldMk cId="3002387866" sldId="2147475135"/>
        </pc:sldMkLst>
        <pc:grpChg chg="add">
          <ac:chgData name="Daniel Castro" userId="S::daniel.castro@iotaimpact.com::8fd1225f-d788-49d2-9481-811a1a82d62a" providerId="AD" clId="Web-{A4090795-A1D6-B600-1909-61FFC6A30E5F}" dt="2024-05-10T20:50:38.141" v="0"/>
          <ac:grpSpMkLst>
            <pc:docMk/>
            <pc:sldMk cId="3002387866" sldId="2147475135"/>
            <ac:grpSpMk id="2" creationId="{66FE4D31-5539-9345-5455-D53F69DD3B7B}"/>
          </ac:grpSpMkLst>
        </pc:grpChg>
      </pc:sldChg>
    </pc:docChg>
  </pc:docChgLst>
  <pc:docChgLst>
    <pc:chgData name="Camilo Duque" userId="S::camilo.duque@iotaimpact.com::7619bf6d-7994-4f09-b062-dd58ef7279cd" providerId="AD" clId="Web-{A128C9AC-2CEC-8056-D51D-BE3837EF3BF2}"/>
    <pc:docChg chg="addSld delSld modSld sldOrd">
      <pc:chgData name="Camilo Duque" userId="S::camilo.duque@iotaimpact.com::7619bf6d-7994-4f09-b062-dd58ef7279cd" providerId="AD" clId="Web-{A128C9AC-2CEC-8056-D51D-BE3837EF3BF2}" dt="2024-05-16T17:04:08.164" v="9"/>
      <pc:docMkLst>
        <pc:docMk/>
      </pc:docMkLst>
      <pc:sldChg chg="addSp delSp ord">
        <pc:chgData name="Camilo Duque" userId="S::camilo.duque@iotaimpact.com::7619bf6d-7994-4f09-b062-dd58ef7279cd" providerId="AD" clId="Web-{A128C9AC-2CEC-8056-D51D-BE3837EF3BF2}" dt="2024-05-16T17:00:24.299" v="3"/>
        <pc:sldMkLst>
          <pc:docMk/>
          <pc:sldMk cId="2405030082" sldId="2147475167"/>
        </pc:sldMkLst>
        <pc:graphicFrameChg chg="add del">
          <ac:chgData name="Camilo Duque" userId="S::camilo.duque@iotaimpact.com::7619bf6d-7994-4f09-b062-dd58ef7279cd" providerId="AD" clId="Web-{A128C9AC-2CEC-8056-D51D-BE3837EF3BF2}" dt="2024-05-16T17:00:24.299" v="3"/>
          <ac:graphicFrameMkLst>
            <pc:docMk/>
            <pc:sldMk cId="2405030082" sldId="2147475167"/>
            <ac:graphicFrameMk id="11" creationId="{0B7147CC-8DA0-0931-B5E7-0BC2BC5A9687}"/>
          </ac:graphicFrameMkLst>
        </pc:graphicFrameChg>
      </pc:sldChg>
      <pc:sldChg chg="addSp delSp modSp add del replId">
        <pc:chgData name="Camilo Duque" userId="S::camilo.duque@iotaimpact.com::7619bf6d-7994-4f09-b062-dd58ef7279cd" providerId="AD" clId="Web-{A128C9AC-2CEC-8056-D51D-BE3837EF3BF2}" dt="2024-05-16T17:04:08.164" v="9"/>
        <pc:sldMkLst>
          <pc:docMk/>
          <pc:sldMk cId="4272725829" sldId="2147475169"/>
        </pc:sldMkLst>
        <pc:graphicFrameChg chg="del">
          <ac:chgData name="Camilo Duque" userId="S::camilo.duque@iotaimpact.com::7619bf6d-7994-4f09-b062-dd58ef7279cd" providerId="AD" clId="Web-{A128C9AC-2CEC-8056-D51D-BE3837EF3BF2}" dt="2024-05-16T17:00:36.034" v="5"/>
          <ac:graphicFrameMkLst>
            <pc:docMk/>
            <pc:sldMk cId="4272725829" sldId="2147475169"/>
            <ac:graphicFrameMk id="11" creationId="{0B7147CC-8DA0-0931-B5E7-0BC2BC5A9687}"/>
          </ac:graphicFrameMkLst>
        </pc:graphicFrameChg>
        <pc:picChg chg="add mod">
          <ac:chgData name="Camilo Duque" userId="S::camilo.duque@iotaimpact.com::7619bf6d-7994-4f09-b062-dd58ef7279cd" providerId="AD" clId="Web-{A128C9AC-2CEC-8056-D51D-BE3837EF3BF2}" dt="2024-05-16T17:00:48.972" v="8" actId="1076"/>
          <ac:picMkLst>
            <pc:docMk/>
            <pc:sldMk cId="4272725829" sldId="2147475169"/>
            <ac:picMk id="2" creationId="{D530240E-B048-3D66-5366-615F74A5A8C9}"/>
          </ac:picMkLst>
        </pc:picChg>
      </pc:sldChg>
    </pc:docChg>
  </pc:docChgLst>
  <pc:docChgLst>
    <pc:chgData name="Andres Satizabal" userId="dd95d34c-96ea-48c0-9463-47f87a3366af" providerId="ADAL" clId="{E8F15707-A247-48D0-8A87-BBEC7353B55C}"/>
    <pc:docChg chg="modSld">
      <pc:chgData name="Andres Satizabal" userId="dd95d34c-96ea-48c0-9463-47f87a3366af" providerId="ADAL" clId="{E8F15707-A247-48D0-8A87-BBEC7353B55C}" dt="2024-10-11T14:15:04.256" v="1" actId="1035"/>
      <pc:docMkLst>
        <pc:docMk/>
      </pc:docMkLst>
      <pc:sldChg chg="modSp mod">
        <pc:chgData name="Andres Satizabal" userId="dd95d34c-96ea-48c0-9463-47f87a3366af" providerId="ADAL" clId="{E8F15707-A247-48D0-8A87-BBEC7353B55C}" dt="2024-10-11T14:15:04.256" v="1" actId="1035"/>
        <pc:sldMkLst>
          <pc:docMk/>
          <pc:sldMk cId="2347319586" sldId="275"/>
        </pc:sldMkLst>
        <pc:spChg chg="mod">
          <ac:chgData name="Andres Satizabal" userId="dd95d34c-96ea-48c0-9463-47f87a3366af" providerId="ADAL" clId="{E8F15707-A247-48D0-8A87-BBEC7353B55C}" dt="2024-10-11T14:15:04.256" v="1" actId="1035"/>
          <ac:spMkLst>
            <pc:docMk/>
            <pc:sldMk cId="2347319586" sldId="275"/>
            <ac:spMk id="14" creationId="{85323BED-99FB-537C-2475-32861E85651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E5A17-45A1-B541-9822-ED059F6A69E6}" type="datetimeFigureOut">
              <a:rPr lang="es-CO" smtClean="0"/>
              <a:t>11/10/2024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1B81-3A74-9144-A1D7-F002AFB8390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75228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Esta es la opción A para portada</a:t>
            </a:r>
          </a:p>
          <a:p>
            <a:r>
              <a:rPr lang="es-CO"/>
              <a:t>-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89577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9842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2874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12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0301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13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23850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461B81-3A74-9144-A1D7-F002AFB83900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76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15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90700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16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66438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17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9240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461B81-3A74-9144-A1D7-F002AFB83900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54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5345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461B81-3A74-9144-A1D7-F002AFB83900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305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3674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52066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461B81-3A74-9144-A1D7-F002AFB83900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783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1422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70916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76033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996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13613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461B81-3A74-9144-A1D7-F002AFB83900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1941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14.emf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50" Type="http://schemas.openxmlformats.org/officeDocument/2006/relationships/image" Target="../media/image65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9" Type="http://schemas.openxmlformats.org/officeDocument/2006/relationships/image" Target="../media/image44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8" Type="http://schemas.openxmlformats.org/officeDocument/2006/relationships/image" Target="../media/image23.png"/><Relationship Id="rId51" Type="http://schemas.openxmlformats.org/officeDocument/2006/relationships/image" Target="../media/image66.pn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8.png"/><Relationship Id="rId7" Type="http://schemas.microsoft.com/office/2007/relationships/hdphoto" Target="../media/hdphoto1.wdp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image" Target="../media/image69.emf"/><Relationship Id="rId10" Type="http://schemas.openxmlformats.org/officeDocument/2006/relationships/image" Target="../media/image71.png"/><Relationship Id="rId4" Type="http://schemas.openxmlformats.org/officeDocument/2006/relationships/oleObject" Target="../embeddings/oleObject2.bin"/><Relationship Id="rId9" Type="http://schemas.microsoft.com/office/2007/relationships/hdphoto" Target="../media/hdphoto2.wdp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084DF-B405-A6A5-F76D-F70C460DC3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F479FE-0688-E687-F010-C52E0B862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1FB1A-1FCF-B7E4-5785-31FF1D8BE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4E528-F465-4EA0-B5E7-6FB37F47186E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AB2CB9-4230-BB17-2149-D6299DC5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84B8B0-B57B-D2EB-6B83-9098BB08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14797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20B163-AE7F-09D3-0055-924D3D37A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2F530ED-56FB-E5AC-3D24-D170A9131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D1230CE-70DF-8BA8-A6D9-33378724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1078B-481F-40C6-8D0A-FA26A1C238F7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8F4EC5-5568-404B-ED77-64482957E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3F3B0D-1CE5-F243-59FE-5B1276B5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463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BC787A-CA1F-C7A4-9D47-5B8E64CEA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C2CAB24-D9AB-CA7B-72A1-DF356EB82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ED7BBF-254A-3558-4E82-3B594EFEA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53DB2-5D0B-4578-A315-A2F2C493DBBC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DC2031-7D81-8D0E-4872-456DA0FDA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04A7D6-D62B-97B9-990E-2B57D3B1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15090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36C4E4B-E90F-B444-EEE9-49BF46E836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529946" y="549275"/>
            <a:ext cx="2762474" cy="6308725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/>
              <a:t>Image Placeholder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843277-C88C-4276-ABB0-D01F33DB73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642159" y="0"/>
            <a:ext cx="2612571" cy="3875314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/>
              <a:t>Image Placeholder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83D1009-CEBF-83E1-1E9C-DE1517A619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42159" y="4209143"/>
            <a:ext cx="2612572" cy="2648857"/>
          </a:xfrm>
          <a:prstGeom prst="rect">
            <a:avLst/>
          </a:prstGeom>
          <a:solidFill>
            <a:schemeClr val="accent6">
              <a:lumMod val="9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4065859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F2A6D0-3858-4A1E-AF7D-E5D343F1FA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752271" y="0"/>
            <a:ext cx="9439727" cy="6858000"/>
          </a:xfrm>
          <a:prstGeom prst="triangle">
            <a:avLst>
              <a:gd name="adj" fmla="val 100000"/>
            </a:avLst>
          </a:prstGeom>
          <a:solidFill>
            <a:schemeClr val="accent6">
              <a:lumMod val="95000"/>
            </a:schemeClr>
          </a:solidFill>
        </p:spPr>
        <p:txBody>
          <a:bodyPr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ID"/>
              <a:t>Image Placeholder</a:t>
            </a:r>
          </a:p>
        </p:txBody>
      </p:sp>
    </p:spTree>
    <p:extLst>
      <p:ext uri="{BB962C8B-B14F-4D97-AF65-F5344CB8AC3E}">
        <p14:creationId xmlns:p14="http://schemas.microsoft.com/office/powerpoint/2010/main" val="3431795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D58F29-03AD-A452-1A75-9CE4CDD17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F707CC-B300-23E5-E185-F44831E6C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56E9DA-4FF5-4124-930F-DB4E91A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98E28-6028-49F4-9FBA-06D3DC084D65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ADC760-94DE-F6BA-C981-5BC8061C9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79AC1A-6B71-9EF8-D477-166587FB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42316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9C4595-1CDF-F6BB-D7C4-3484646EA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C9457B-2A89-8BFC-DF23-0145A6539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B9DA88F-2351-658C-4831-BC339C59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D120-B155-47A6-8717-D10395657204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1D214E-172B-F9A5-E8E2-442CE7504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057C6A-B804-FDAF-73FC-483895826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367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86DC8E-A632-DA8B-FD59-70C95D03F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24396A3-8E6E-F9A0-C8C3-772993C0F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2164E4-271E-97E6-25DB-8E67EDED9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84D5E-F7F7-4913-A1B0-7F020FF8BC73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0D1954-E997-0C7B-4207-0A91BFEC9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375A9F-A033-A658-9BEE-3D5EA1FE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32245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28E99-9DD7-A7D8-4BAF-7087DCBB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DD8AC8-5826-A631-7499-E50E6A741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66CA39-2B04-943B-A283-933F018BC9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D371EF-BE27-B7EF-F179-3A83EEC70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8AFE2-53BC-49BB-8CA7-20D9A99401D7}" type="datetime1">
              <a:rPr lang="es-CO" smtClean="0"/>
              <a:t>11/10/2024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317A95-4121-2A49-EB7F-1249A5CE1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CA0A735-998C-F9CD-E7E6-74F3FEED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652777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774E0-7688-C11C-CDFB-493C4F1B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4F4F0C-6829-611D-6910-54A3B70C7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94ACA8-507A-8449-9D7F-7665C85C2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2CD6A4D-C8A7-1F01-2045-C904D16BC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26873F4-5538-72FD-1615-A439C710F9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843223A-8AD5-A0DD-6B6D-90897440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CB108-1D19-4220-965A-F34AB6BA0365}" type="datetime1">
              <a:rPr lang="es-CO" smtClean="0"/>
              <a:t>11/10/2024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0436CA-7110-5998-1341-CA723CA51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407C8D-4B59-5965-2CEF-AB79F25B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75209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DFF4A-38D3-641B-0DD8-5F1F6EE85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F03376-1EBC-58EC-002E-33AA2149E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EB754-6178-495D-A77A-301BD111E464}" type="datetime1">
              <a:rPr lang="es-CO" smtClean="0"/>
              <a:t>11/10/2024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E3201F9-D692-BFFB-438C-9779B3172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FCB871-4699-230F-E211-28D5187F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9315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EE4AC-B3F4-A650-A481-82C973402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A157D1-3177-9E63-4398-6F7F12FFA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17DD1C-5F95-E988-AEF0-0659CB7B6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5CB1F-67C5-47D6-AA2C-F5CB099DB246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F7C50D-6FEC-4603-3431-917327F6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484640-2414-C1CE-CD32-C84A3ADB3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11700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3C3F21A-4472-225B-B724-CC21C6822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BF879-8D71-4C25-BA8C-700139630B14}" type="datetime1">
              <a:rPr lang="es-CO" smtClean="0"/>
              <a:t>11/10/2024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36B3D90-5308-C63E-CB96-C996AE899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DABFBC-1352-9975-BFD6-B1488159F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007825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CD6D61-CBDD-42BA-4B74-97AAC02E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E1CB7F-D354-17F6-CA2D-1610F48AB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7E651E-6B07-0101-5E7E-8CCAD45A4A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AE7D63-6EB5-2E17-EDE2-B6978CF6B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12D46-8A96-4FED-B77E-BF00DDF0C610}" type="datetime1">
              <a:rPr lang="es-CO" smtClean="0"/>
              <a:t>11/10/2024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A158FB-B1F3-B377-3A34-DB6269F38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08F351-E617-E012-8784-BB1D14A65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95228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E61A6-831B-570F-D676-A307498E8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76F4715-6612-37AE-3F0D-DF11F8AA60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F43EA9-BBF1-61E6-3E0F-22709ADA89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309E341-0110-B123-ACE9-F881AFA8A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FD503-AE2C-4E3F-A801-18E2F991F81E}" type="datetime1">
              <a:rPr lang="es-CO" smtClean="0"/>
              <a:t>11/10/2024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E629AD-7869-94A7-FC53-A9E58F0C4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A28D74-D103-0A05-B67A-FBAE73ED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1825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267AB-F8B8-EB44-E6FF-33AC99F9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09E94FB-5B73-35D5-D6E8-E0266CDC6D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BE73EE-8C66-FAF5-4240-ECD88742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6184-17D2-43C5-B69F-270A9C5F32E1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ABABFA-B4DC-9998-D292-AF9DF8CEE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D7E7AE-FD90-455E-A8E8-A07C873B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2757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7DB013D-9403-4C35-691C-31CB06363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1CCF4A-42AF-E201-AE22-45085FBCC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B2A92E-876B-4F48-801C-70B4940E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A338-3B08-4F4B-87D2-FAA12BC68954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DB908A7-6E84-E143-E47F-9A2D25934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41827F-2CC1-F4DA-F9A0-BB5352B4D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67525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hombre, foto, frente, mujer&#10;&#10;Descripción generada automáticamente">
            <a:extLst>
              <a:ext uri="{FF2B5EF4-FFF2-40B4-BE49-F238E27FC236}">
                <a16:creationId xmlns:a16="http://schemas.microsoft.com/office/drawing/2014/main" id="{AB2CB4AC-0265-4786-CBBC-E7D74DC00B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36"/>
          <a:stretch/>
        </p:blipFill>
        <p:spPr>
          <a:xfrm>
            <a:off x="0" y="0"/>
            <a:ext cx="12191624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7FF7ED9-B566-6A69-290E-6346A751055C}"/>
              </a:ext>
            </a:extLst>
          </p:cNvPr>
          <p:cNvSpPr/>
          <p:nvPr userDrawn="1"/>
        </p:nvSpPr>
        <p:spPr>
          <a:xfrm rot="5400000">
            <a:off x="2588491" y="-2588491"/>
            <a:ext cx="6858000" cy="12034982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89392D1F-220D-72DA-E4E5-B3FD223783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95" t="23686" r="30379" b="41176"/>
          <a:stretch/>
        </p:blipFill>
        <p:spPr>
          <a:xfrm>
            <a:off x="-21516" y="0"/>
            <a:ext cx="12213516" cy="6858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CFD4FB3A-97FB-097D-5014-54FAFC0774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5591" b="33733"/>
          <a:stretch/>
        </p:blipFill>
        <p:spPr>
          <a:xfrm>
            <a:off x="10093473" y="4371079"/>
            <a:ext cx="2098151" cy="2486921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C9CA706E-3043-25E7-FEB3-74380CAD2D7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1064097"/>
            <a:ext cx="6096000" cy="17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16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B5F7FD-B101-5172-28BE-1B46E28C1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0" b="11020"/>
          <a:stretch/>
        </p:blipFill>
        <p:spPr bwMode="auto">
          <a:xfrm>
            <a:off x="5334000" y="-68366"/>
            <a:ext cx="6858000" cy="692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650818A4-80F4-8B85-3F53-0B37CB1128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5823" y="4432510"/>
            <a:ext cx="8477250" cy="5991225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E3DE4A65-ABB7-A089-4817-48086B8859D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754"/>
            <a:ext cx="149542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726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parad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187373" y="179389"/>
            <a:ext cx="11817252" cy="64928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218987"/>
            <a:endParaRPr lang="en-US" sz="2400">
              <a:noFill/>
              <a:latin typeface="Bahnschrift SemiBold" panose="020B0502040204020203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 bwMode="black">
          <a:xfrm>
            <a:off x="609759" y="475200"/>
            <a:ext cx="10989342" cy="474662"/>
          </a:xfrm>
          <a:prstGeom prst="rect">
            <a:avLst/>
          </a:prstGeom>
        </p:spPr>
        <p:txBody>
          <a:bodyPr lIns="90000">
            <a:no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1" y="6678614"/>
            <a:ext cx="12192000" cy="179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>
                <a:solidFill>
                  <a:srgbClr val="FFFFFF"/>
                </a:solidFill>
                <a:latin typeface="Bahnschrift SemiBold" panose="020B0502040204020203" pitchFamily="34" charset="0"/>
              </a:rPr>
              <a:t>v</a:t>
            </a:r>
          </a:p>
        </p:txBody>
      </p:sp>
      <p:sp>
        <p:nvSpPr>
          <p:cNvPr id="25" name="Rectangle 24"/>
          <p:cNvSpPr/>
          <p:nvPr userDrawn="1"/>
        </p:nvSpPr>
        <p:spPr>
          <a:xfrm rot="16200000">
            <a:off x="8669263" y="3335317"/>
            <a:ext cx="6858002" cy="18737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87"/>
            <a:r>
              <a:rPr lang="en-US" sz="2400">
                <a:solidFill>
                  <a:srgbClr val="FFFFFF"/>
                </a:solidFill>
                <a:latin typeface="Bahnschrift SemiBold" panose="020B0502040204020203" pitchFamily="34" charset="0"/>
              </a:rPr>
              <a:t>v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2B30855-A58E-424B-8C5D-6E94879E20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3"/>
          <a:stretch/>
        </p:blipFill>
        <p:spPr>
          <a:xfrm>
            <a:off x="10450693" y="6130885"/>
            <a:ext cx="1382046" cy="46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31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line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to 5" hidden="1">
            <a:extLst>
              <a:ext uri="{FF2B5EF4-FFF2-40B4-BE49-F238E27FC236}">
                <a16:creationId xmlns:a16="http://schemas.microsoft.com/office/drawing/2014/main" id="{3EB3A90F-03E2-4C70-8715-1D18A2F10A8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408737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592" imgH="591" progId="TCLayout.ActiveDocument.1">
                  <p:embed/>
                </p:oleObj>
              </mc:Choice>
              <mc:Fallback>
                <p:oleObj name="Diapositiva de think-cell" r:id="rId3" imgW="592" imgH="591" progId="TCLayout.ActiveDocument.1">
                  <p:embed/>
                  <p:pic>
                    <p:nvPicPr>
                      <p:cNvPr id="6" name="Objeto 5" hidden="1">
                        <a:extLst>
                          <a:ext uri="{FF2B5EF4-FFF2-40B4-BE49-F238E27FC236}">
                            <a16:creationId xmlns:a16="http://schemas.microsoft.com/office/drawing/2014/main" id="{3EB3A90F-03E2-4C70-8715-1D18A2F10A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CC0DAFE4-DFE8-4490-A3BA-AA30C91B25B4}"/>
              </a:ext>
            </a:extLst>
          </p:cNvPr>
          <p:cNvSpPr/>
          <p:nvPr/>
        </p:nvSpPr>
        <p:spPr>
          <a:xfrm>
            <a:off x="0" y="0"/>
            <a:ext cx="12192000" cy="990000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0" i="0">
              <a:latin typeface="Arial" panose="020B0604020202020204" pitchFamily="34" charset="0"/>
            </a:endParaRP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C6BAAE-D13A-4154-B1AC-B623F53F280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4900" y="1075660"/>
            <a:ext cx="11340000" cy="288000"/>
          </a:xfrm>
          <a:prstGeom prst="rect">
            <a:avLst/>
          </a:prstGeom>
        </p:spPr>
        <p:txBody>
          <a:bodyPr lIns="36000" rIns="36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s-ES"/>
              <a:t>Haga clic para insertar título</a:t>
            </a:r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848522AE-9C0C-4010-9B37-BFE822CE82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756900" y="6448252"/>
            <a:ext cx="1008000" cy="360000"/>
          </a:xfrm>
          <a:prstGeom prst="rect">
            <a:avLst/>
          </a:prstGeom>
        </p:spPr>
        <p:txBody>
          <a:bodyPr anchor="t"/>
          <a:lstStyle>
            <a:lvl1pPr>
              <a:defRPr sz="900"/>
            </a:lvl1pPr>
          </a:lstStyle>
          <a:p>
            <a:fld id="{D78FD53B-C5CD-D448-BDB2-D08197FF28F2}" type="slidenum">
              <a:rPr lang="es-ES_tradnl" smtClean="0"/>
              <a:pPr/>
              <a:t>‹#›</a:t>
            </a:fld>
            <a:endParaRPr lang="es-ES_tradnl"/>
          </a:p>
        </p:txBody>
      </p:sp>
      <p:sp>
        <p:nvSpPr>
          <p:cNvPr id="13" name="Marcador de texto 4">
            <a:extLst>
              <a:ext uri="{FF2B5EF4-FFF2-40B4-BE49-F238E27FC236}">
                <a16:creationId xmlns:a16="http://schemas.microsoft.com/office/drawing/2014/main" id="{2E2AE566-25FB-4DDD-B283-26F7F3190FD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4900" y="180000"/>
            <a:ext cx="11340000" cy="630000"/>
          </a:xfrm>
          <a:prstGeom prst="rect">
            <a:avLst/>
          </a:prstGeom>
        </p:spPr>
        <p:txBody>
          <a:bodyPr lIns="36000" tIns="0" rIns="36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s-CO"/>
              <a:t>Headline: Máximo dos líneas</a:t>
            </a: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FB5495EB-C2E7-4D45-9C59-AA787D00C71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4900" y="6448252"/>
            <a:ext cx="10080000" cy="360000"/>
          </a:xfrm>
          <a:prstGeom prst="rect">
            <a:avLst/>
          </a:prstGeom>
        </p:spPr>
        <p:txBody>
          <a:bodyPr lIns="36000" tIns="0" rIns="36000" bIns="3600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9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s-ES"/>
              <a:t>Haga clic para insertar pie de página (primero Notas y después Fuente)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96211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031" y="-12032"/>
            <a:ext cx="12240000" cy="900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>
            <a:noAutofit/>
          </a:bodyPr>
          <a:lstStyle>
            <a:lvl1pPr marL="188913" indent="0">
              <a:tabLst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5164-CC1C-2C49-A80A-D39AC8E6F1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11" y="6282913"/>
            <a:ext cx="1171802" cy="55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61398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045F3-5E63-879A-2780-73EFCA946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2B634B-AB7A-C239-F20D-3FB8C53B3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BC1A34-41FA-AA65-946E-DB8C71601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32FA6-069A-45D3-98BA-364BB9956F41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5AA6C7-EEF4-C642-DFEC-5010EDBC7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6A57B2-F821-2413-78C8-2BC691C9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44512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Title and bullets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4694" y="78619"/>
            <a:ext cx="11732506" cy="798836"/>
          </a:xfrm>
          <a:prstGeom prst="rect">
            <a:avLst/>
          </a:prstGeom>
        </p:spPr>
        <p:txBody>
          <a:bodyPr anchor="ctr"/>
          <a:lstStyle/>
          <a:p>
            <a:r>
              <a:rPr lang="es-CO" err="1"/>
              <a:t>Click</a:t>
            </a:r>
            <a:r>
              <a:rPr lang="es-CO"/>
              <a:t> to </a:t>
            </a:r>
            <a:r>
              <a:rPr lang="es-CO" err="1"/>
              <a:t>edit</a:t>
            </a:r>
            <a:r>
              <a:rPr lang="es-CO"/>
              <a:t> Master </a:t>
            </a:r>
            <a:r>
              <a:rPr lang="es-CO" err="1"/>
              <a:t>title</a:t>
            </a:r>
            <a:r>
              <a:rPr lang="es-CO"/>
              <a:t> </a:t>
            </a:r>
            <a:r>
              <a:rPr lang="es-CO" err="1"/>
              <a:t>style</a:t>
            </a:r>
            <a:endParaRPr lang="es-CO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C3D7C-4FBF-5021-E6D4-A7E7F003BB1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4694" y="1393371"/>
            <a:ext cx="11732506" cy="4783592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400" i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  <a:latin typeface="Poppins" panose="00000500000000000000" pitchFamily="2" charset="0"/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  <a:latin typeface="Poppins" panose="00000500000000000000" pitchFamily="2" charset="0"/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  <a:latin typeface="Poppins" panose="00000500000000000000" pitchFamily="2" charset="0"/>
              </a:defRPr>
            </a:lvl4pPr>
          </a:lstStyle>
          <a:p>
            <a:pPr lvl="0"/>
            <a:r>
              <a:rPr lang="es-CO" err="1"/>
              <a:t>Click</a:t>
            </a:r>
            <a:r>
              <a:rPr lang="es-CO"/>
              <a:t> to </a:t>
            </a:r>
            <a:r>
              <a:rPr lang="es-CO" err="1"/>
              <a:t>edit</a:t>
            </a:r>
            <a:r>
              <a:rPr lang="es-CO"/>
              <a:t> Master </a:t>
            </a:r>
            <a:r>
              <a:rPr lang="es-CO" err="1"/>
              <a:t>text</a:t>
            </a:r>
            <a:r>
              <a:rPr lang="es-CO"/>
              <a:t> </a:t>
            </a:r>
            <a:r>
              <a:rPr lang="es-CO" err="1"/>
              <a:t>styles</a:t>
            </a:r>
            <a:endParaRPr lang="es-CO"/>
          </a:p>
          <a:p>
            <a:pPr lvl="1"/>
            <a:r>
              <a:rPr lang="es-CO" err="1"/>
              <a:t>Second</a:t>
            </a:r>
            <a:r>
              <a:rPr lang="es-CO"/>
              <a:t> </a:t>
            </a:r>
            <a:r>
              <a:rPr lang="es-CO" err="1"/>
              <a:t>level</a:t>
            </a:r>
            <a:endParaRPr lang="es-CO"/>
          </a:p>
          <a:p>
            <a:pPr lvl="2"/>
            <a:r>
              <a:rPr lang="es-CO" err="1"/>
              <a:t>Third</a:t>
            </a:r>
            <a:r>
              <a:rPr lang="es-CO"/>
              <a:t> </a:t>
            </a:r>
            <a:r>
              <a:rPr lang="es-CO" err="1"/>
              <a:t>level</a:t>
            </a:r>
            <a:endParaRPr lang="es-CO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FA15F-D8F6-3D36-F5E7-6F1B91884C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4693" y="6317673"/>
            <a:ext cx="10079197" cy="521855"/>
          </a:xfrm>
          <a:prstGeom prst="rect">
            <a:avLst/>
          </a:prstGeom>
          <a:ln>
            <a:noFill/>
          </a:ln>
        </p:spPr>
        <p:txBody>
          <a:bodyPr anchor="ctr"/>
          <a:lstStyle/>
          <a:p>
            <a:pPr lvl="0"/>
            <a:r>
              <a:rPr lang="es-CO" err="1"/>
              <a:t>Click</a:t>
            </a:r>
            <a:r>
              <a:rPr lang="es-CO"/>
              <a:t> to </a:t>
            </a:r>
            <a:r>
              <a:rPr lang="es-CO" err="1"/>
              <a:t>edit</a:t>
            </a:r>
            <a:r>
              <a:rPr lang="es-CO"/>
              <a:t> Master </a:t>
            </a:r>
            <a:r>
              <a:rPr lang="es-CO" err="1"/>
              <a:t>text</a:t>
            </a:r>
            <a:r>
              <a:rPr lang="es-CO"/>
              <a:t> </a:t>
            </a:r>
            <a:r>
              <a:rPr lang="es-CO" err="1"/>
              <a:t>styles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34135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and bullets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C3D7C-4FBF-5021-E6D4-A7E7F003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94" y="1393371"/>
            <a:ext cx="11732506" cy="4783592"/>
          </a:xfrm>
        </p:spPr>
        <p:txBody>
          <a:bodyPr/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400" i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endParaRPr lang="es-ES_trad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FA15F-D8F6-3D36-F5E7-6F1B91884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693" y="6317673"/>
            <a:ext cx="10079197" cy="521855"/>
          </a:xfrm>
          <a:ln>
            <a:noFill/>
          </a:ln>
        </p:spPr>
        <p:txBody>
          <a:bodyPr anchor="ctr"/>
          <a:lstStyle/>
          <a:p>
            <a:pPr lvl="0"/>
            <a:r>
              <a:rPr lang="es-ES_tradnl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887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Title and numbers foot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C3D7C-4FBF-5021-E6D4-A7E7F003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94" y="1393371"/>
            <a:ext cx="11732506" cy="4783592"/>
          </a:xfrm>
        </p:spPr>
        <p:txBody>
          <a:bodyPr/>
          <a:lstStyle>
            <a:lvl1pPr marL="17621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  <a:defRPr sz="1400" b="1" i="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lphaLcPeriod"/>
              <a:defRPr sz="1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romanLcPeriod"/>
              <a:defRPr sz="1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FA15F-D8F6-3D36-F5E7-6F1B91884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693" y="6317673"/>
            <a:ext cx="10079197" cy="521855"/>
          </a:xfrm>
          <a:ln>
            <a:noFill/>
          </a:ln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73083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. Image and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C3D7C-4FBF-5021-E6D4-A7E7F003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808" y="1393371"/>
            <a:ext cx="7800392" cy="4783592"/>
          </a:xfrm>
        </p:spPr>
        <p:txBody>
          <a:bodyPr/>
          <a:lstStyle>
            <a:lvl1pPr marL="17621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  <a:defRPr sz="1400" b="1" i="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lphaLcPeriod"/>
              <a:defRPr sz="1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romanLcPeriod"/>
              <a:defRPr sz="1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FA15F-D8F6-3D36-F5E7-6F1B91884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693" y="6317673"/>
            <a:ext cx="10079197" cy="521855"/>
          </a:xfrm>
          <a:ln>
            <a:noFill/>
          </a:ln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0B7B01C-C86E-4F0B-9DB4-6754AC7D9D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693" y="1393825"/>
            <a:ext cx="3764163" cy="4783138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71297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. Differentiated appro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C3D7C-4FBF-5021-E6D4-A7E7F003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6808" y="1393371"/>
            <a:ext cx="7800392" cy="4783592"/>
          </a:xfrm>
        </p:spPr>
        <p:txBody>
          <a:bodyPr/>
          <a:lstStyle>
            <a:lvl1pPr marL="17621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  <a:defRPr sz="1400" b="1" i="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lphaLcPeriod"/>
              <a:defRPr sz="1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romanLcPeriod"/>
              <a:defRPr sz="1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FA15F-D8F6-3D36-F5E7-6F1B91884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693" y="6317673"/>
            <a:ext cx="10079197" cy="521855"/>
          </a:xfrm>
          <a:ln>
            <a:noFill/>
          </a:ln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8FD0E65-81A9-7732-E46B-FB8EF4F101FD}"/>
              </a:ext>
            </a:extLst>
          </p:cNvPr>
          <p:cNvGrpSpPr/>
          <p:nvPr userDrawn="1"/>
        </p:nvGrpSpPr>
        <p:grpSpPr>
          <a:xfrm>
            <a:off x="146933" y="1996751"/>
            <a:ext cx="3594643" cy="3400420"/>
            <a:chOff x="3791883" y="1517333"/>
            <a:chExt cx="4075485" cy="3612243"/>
          </a:xfrm>
        </p:grpSpPr>
        <p:sp>
          <p:nvSpPr>
            <p:cNvPr id="6" name="Freeform 2">
              <a:extLst>
                <a:ext uri="{FF2B5EF4-FFF2-40B4-BE49-F238E27FC236}">
                  <a16:creationId xmlns:a16="http://schemas.microsoft.com/office/drawing/2014/main" id="{CE7510E1-41A3-E349-6E56-576A6A8E81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1565" y="1517333"/>
              <a:ext cx="1965019" cy="1730119"/>
            </a:xfrm>
            <a:custGeom>
              <a:avLst/>
              <a:gdLst>
                <a:gd name="T0" fmla="*/ 2919 w 2920"/>
                <a:gd name="T1" fmla="*/ 2073 h 2761"/>
                <a:gd name="T2" fmla="*/ 2919 w 2920"/>
                <a:gd name="T3" fmla="*/ 0 h 2761"/>
                <a:gd name="T4" fmla="*/ 0 w 2920"/>
                <a:gd name="T5" fmla="*/ 2121 h 2761"/>
                <a:gd name="T6" fmla="*/ 1971 w 2920"/>
                <a:gd name="T7" fmla="*/ 2760 h 2761"/>
                <a:gd name="T8" fmla="*/ 1971 w 2920"/>
                <a:gd name="T9" fmla="*/ 2760 h 2761"/>
                <a:gd name="T10" fmla="*/ 2919 w 2920"/>
                <a:gd name="T11" fmla="*/ 2073 h 2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0" h="2761">
                  <a:moveTo>
                    <a:pt x="2919" y="2073"/>
                  </a:moveTo>
                  <a:lnTo>
                    <a:pt x="2919" y="0"/>
                  </a:lnTo>
                  <a:lnTo>
                    <a:pt x="0" y="2121"/>
                  </a:lnTo>
                  <a:lnTo>
                    <a:pt x="1971" y="2760"/>
                  </a:lnTo>
                  <a:lnTo>
                    <a:pt x="1971" y="2760"/>
                  </a:lnTo>
                  <a:cubicBezTo>
                    <a:pt x="2123" y="2377"/>
                    <a:pt x="2488" y="2099"/>
                    <a:pt x="2919" y="207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4258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sp>
          <p:nvSpPr>
            <p:cNvPr id="8" name="Freeform 435">
              <a:extLst>
                <a:ext uri="{FF2B5EF4-FFF2-40B4-BE49-F238E27FC236}">
                  <a16:creationId xmlns:a16="http://schemas.microsoft.com/office/drawing/2014/main" id="{6562D609-7953-DC34-CB99-E773E9A1D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634" y="1517333"/>
              <a:ext cx="1965019" cy="1730119"/>
            </a:xfrm>
            <a:custGeom>
              <a:avLst/>
              <a:gdLst>
                <a:gd name="T0" fmla="*/ 948 w 2920"/>
                <a:gd name="T1" fmla="*/ 2760 h 2761"/>
                <a:gd name="T2" fmla="*/ 2919 w 2920"/>
                <a:gd name="T3" fmla="*/ 2121 h 2761"/>
                <a:gd name="T4" fmla="*/ 0 w 2920"/>
                <a:gd name="T5" fmla="*/ 0 h 2761"/>
                <a:gd name="T6" fmla="*/ 0 w 2920"/>
                <a:gd name="T7" fmla="*/ 2073 h 2761"/>
                <a:gd name="T8" fmla="*/ 0 w 2920"/>
                <a:gd name="T9" fmla="*/ 2073 h 2761"/>
                <a:gd name="T10" fmla="*/ 948 w 2920"/>
                <a:gd name="T11" fmla="*/ 2760 h 2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20" h="2761">
                  <a:moveTo>
                    <a:pt x="948" y="2760"/>
                  </a:moveTo>
                  <a:lnTo>
                    <a:pt x="2919" y="2121"/>
                  </a:lnTo>
                  <a:lnTo>
                    <a:pt x="0" y="0"/>
                  </a:lnTo>
                  <a:lnTo>
                    <a:pt x="0" y="2073"/>
                  </a:lnTo>
                  <a:lnTo>
                    <a:pt x="0" y="2073"/>
                  </a:lnTo>
                  <a:cubicBezTo>
                    <a:pt x="432" y="2099"/>
                    <a:pt x="796" y="2377"/>
                    <a:pt x="948" y="276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4258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sp>
          <p:nvSpPr>
            <p:cNvPr id="9" name="Freeform 436">
              <a:extLst>
                <a:ext uri="{FF2B5EF4-FFF2-40B4-BE49-F238E27FC236}">
                  <a16:creationId xmlns:a16="http://schemas.microsoft.com/office/drawing/2014/main" id="{76F979BA-D03B-0259-D9C2-47A79A6F8E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7134" y="2926854"/>
              <a:ext cx="1570234" cy="2150211"/>
            </a:xfrm>
            <a:custGeom>
              <a:avLst/>
              <a:gdLst>
                <a:gd name="T0" fmla="*/ 362 w 2334"/>
                <a:gd name="T1" fmla="*/ 639 h 3431"/>
                <a:gd name="T2" fmla="*/ 362 w 2334"/>
                <a:gd name="T3" fmla="*/ 639 h 3431"/>
                <a:gd name="T4" fmla="*/ 397 w 2334"/>
                <a:gd name="T5" fmla="*/ 912 h 3431"/>
                <a:gd name="T6" fmla="*/ 397 w 2334"/>
                <a:gd name="T7" fmla="*/ 912 h 3431"/>
                <a:gd name="T8" fmla="*/ 0 w 2334"/>
                <a:gd name="T9" fmla="*/ 1753 h 3431"/>
                <a:gd name="T10" fmla="*/ 1218 w 2334"/>
                <a:gd name="T11" fmla="*/ 3430 h 3431"/>
                <a:gd name="T12" fmla="*/ 2333 w 2334"/>
                <a:gd name="T13" fmla="*/ 0 h 3431"/>
                <a:gd name="T14" fmla="*/ 362 w 2334"/>
                <a:gd name="T15" fmla="*/ 639 h 3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4" h="3431">
                  <a:moveTo>
                    <a:pt x="362" y="639"/>
                  </a:moveTo>
                  <a:lnTo>
                    <a:pt x="362" y="639"/>
                  </a:lnTo>
                  <a:cubicBezTo>
                    <a:pt x="385" y="726"/>
                    <a:pt x="397" y="818"/>
                    <a:pt x="397" y="912"/>
                  </a:cubicBezTo>
                  <a:lnTo>
                    <a:pt x="397" y="912"/>
                  </a:lnTo>
                  <a:cubicBezTo>
                    <a:pt x="397" y="1250"/>
                    <a:pt x="242" y="1553"/>
                    <a:pt x="0" y="1753"/>
                  </a:cubicBezTo>
                  <a:lnTo>
                    <a:pt x="1218" y="3430"/>
                  </a:lnTo>
                  <a:lnTo>
                    <a:pt x="2333" y="0"/>
                  </a:lnTo>
                  <a:lnTo>
                    <a:pt x="362" y="639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4258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sp>
          <p:nvSpPr>
            <p:cNvPr id="10" name="Freeform 437">
              <a:extLst>
                <a:ext uri="{FF2B5EF4-FFF2-40B4-BE49-F238E27FC236}">
                  <a16:creationId xmlns:a16="http://schemas.microsoft.com/office/drawing/2014/main" id="{D49074BA-6EE9-A832-23E8-B6454382D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7072" y="4076582"/>
              <a:ext cx="2428075" cy="1052994"/>
            </a:xfrm>
            <a:custGeom>
              <a:avLst/>
              <a:gdLst>
                <a:gd name="T0" fmla="*/ 2389 w 3608"/>
                <a:gd name="T1" fmla="*/ 0 h 1678"/>
                <a:gd name="T2" fmla="*/ 2389 w 3608"/>
                <a:gd name="T3" fmla="*/ 0 h 1678"/>
                <a:gd name="T4" fmla="*/ 1804 w 3608"/>
                <a:gd name="T5" fmla="*/ 171 h 1678"/>
                <a:gd name="T6" fmla="*/ 1804 w 3608"/>
                <a:gd name="T7" fmla="*/ 171 h 1678"/>
                <a:gd name="T8" fmla="*/ 1218 w 3608"/>
                <a:gd name="T9" fmla="*/ 0 h 1678"/>
                <a:gd name="T10" fmla="*/ 0 w 3608"/>
                <a:gd name="T11" fmla="*/ 1677 h 1678"/>
                <a:gd name="T12" fmla="*/ 3607 w 3608"/>
                <a:gd name="T13" fmla="*/ 1677 h 1678"/>
                <a:gd name="T14" fmla="*/ 2389 w 3608"/>
                <a:gd name="T15" fmla="*/ 0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8" h="1678">
                  <a:moveTo>
                    <a:pt x="2389" y="0"/>
                  </a:moveTo>
                  <a:lnTo>
                    <a:pt x="2389" y="0"/>
                  </a:lnTo>
                  <a:cubicBezTo>
                    <a:pt x="2220" y="108"/>
                    <a:pt x="2018" y="171"/>
                    <a:pt x="1804" y="171"/>
                  </a:cubicBezTo>
                  <a:lnTo>
                    <a:pt x="1804" y="171"/>
                  </a:lnTo>
                  <a:cubicBezTo>
                    <a:pt x="1589" y="171"/>
                    <a:pt x="1388" y="108"/>
                    <a:pt x="1218" y="0"/>
                  </a:cubicBezTo>
                  <a:lnTo>
                    <a:pt x="0" y="1677"/>
                  </a:lnTo>
                  <a:lnTo>
                    <a:pt x="3607" y="1677"/>
                  </a:lnTo>
                  <a:lnTo>
                    <a:pt x="2389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4258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sp>
          <p:nvSpPr>
            <p:cNvPr id="11" name="Freeform 438">
              <a:extLst>
                <a:ext uri="{FF2B5EF4-FFF2-40B4-BE49-F238E27FC236}">
                  <a16:creationId xmlns:a16="http://schemas.microsoft.com/office/drawing/2014/main" id="{457C60C3-E211-EC3C-A1CF-41C74FDA6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1883" y="2926854"/>
              <a:ext cx="1570234" cy="2150211"/>
            </a:xfrm>
            <a:custGeom>
              <a:avLst/>
              <a:gdLst>
                <a:gd name="T0" fmla="*/ 1937 w 2334"/>
                <a:gd name="T1" fmla="*/ 912 h 3431"/>
                <a:gd name="T2" fmla="*/ 1937 w 2334"/>
                <a:gd name="T3" fmla="*/ 912 h 3431"/>
                <a:gd name="T4" fmla="*/ 1971 w 2334"/>
                <a:gd name="T5" fmla="*/ 639 h 3431"/>
                <a:gd name="T6" fmla="*/ 0 w 2334"/>
                <a:gd name="T7" fmla="*/ 0 h 3431"/>
                <a:gd name="T8" fmla="*/ 1115 w 2334"/>
                <a:gd name="T9" fmla="*/ 3430 h 3431"/>
                <a:gd name="T10" fmla="*/ 2333 w 2334"/>
                <a:gd name="T11" fmla="*/ 1753 h 3431"/>
                <a:gd name="T12" fmla="*/ 2333 w 2334"/>
                <a:gd name="T13" fmla="*/ 1753 h 3431"/>
                <a:gd name="T14" fmla="*/ 1937 w 2334"/>
                <a:gd name="T15" fmla="*/ 912 h 3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4" h="3431">
                  <a:moveTo>
                    <a:pt x="1937" y="912"/>
                  </a:moveTo>
                  <a:lnTo>
                    <a:pt x="1937" y="912"/>
                  </a:lnTo>
                  <a:cubicBezTo>
                    <a:pt x="1937" y="818"/>
                    <a:pt x="1949" y="726"/>
                    <a:pt x="1971" y="639"/>
                  </a:cubicBezTo>
                  <a:lnTo>
                    <a:pt x="0" y="0"/>
                  </a:lnTo>
                  <a:lnTo>
                    <a:pt x="1115" y="3430"/>
                  </a:lnTo>
                  <a:lnTo>
                    <a:pt x="2333" y="1753"/>
                  </a:lnTo>
                  <a:lnTo>
                    <a:pt x="2333" y="1753"/>
                  </a:lnTo>
                  <a:cubicBezTo>
                    <a:pt x="2091" y="1553"/>
                    <a:pt x="1937" y="1250"/>
                    <a:pt x="1937" y="912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04258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sp>
          <p:nvSpPr>
            <p:cNvPr id="12" name="TextBox 22">
              <a:extLst>
                <a:ext uri="{FF2B5EF4-FFF2-40B4-BE49-F238E27FC236}">
                  <a16:creationId xmlns:a16="http://schemas.microsoft.com/office/drawing/2014/main" id="{0B806796-2B41-752B-A987-41EAA42C2C43}"/>
                </a:ext>
              </a:extLst>
            </p:cNvPr>
            <p:cNvSpPr txBox="1"/>
            <p:nvPr/>
          </p:nvSpPr>
          <p:spPr>
            <a:xfrm>
              <a:off x="4705282" y="2146534"/>
              <a:ext cx="75891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1" i="0" u="none" strike="noStrike" kern="1200" cap="none" spc="-29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Poppins" pitchFamily="2" charset="77"/>
              </a:endParaRPr>
            </a:p>
          </p:txBody>
        </p:sp>
        <p:sp>
          <p:nvSpPr>
            <p:cNvPr id="13" name="TextBox 23">
              <a:extLst>
                <a:ext uri="{FF2B5EF4-FFF2-40B4-BE49-F238E27FC236}">
                  <a16:creationId xmlns:a16="http://schemas.microsoft.com/office/drawing/2014/main" id="{59E7FECD-29AE-B3A7-9E99-F96EF446BAB1}"/>
                </a:ext>
              </a:extLst>
            </p:cNvPr>
            <p:cNvSpPr txBox="1"/>
            <p:nvPr/>
          </p:nvSpPr>
          <p:spPr>
            <a:xfrm>
              <a:off x="4254300" y="3446416"/>
              <a:ext cx="75891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1" i="0" u="none" strike="noStrike" kern="1200" cap="none" spc="-29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Poppins" pitchFamily="2" charset="77"/>
              </a:endParaRPr>
            </a:p>
          </p:txBody>
        </p:sp>
        <p:sp>
          <p:nvSpPr>
            <p:cNvPr id="14" name="TextBox 24">
              <a:extLst>
                <a:ext uri="{FF2B5EF4-FFF2-40B4-BE49-F238E27FC236}">
                  <a16:creationId xmlns:a16="http://schemas.microsoft.com/office/drawing/2014/main" id="{3F39999C-034B-F1C0-40D4-63ADB63E1613}"/>
                </a:ext>
              </a:extLst>
            </p:cNvPr>
            <p:cNvSpPr txBox="1"/>
            <p:nvPr/>
          </p:nvSpPr>
          <p:spPr>
            <a:xfrm>
              <a:off x="5439886" y="4249440"/>
              <a:ext cx="75891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1" i="0" u="none" strike="noStrike" kern="1200" cap="none" spc="-29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Poppins" pitchFamily="2" charset="77"/>
              </a:endParaRPr>
            </a:p>
          </p:txBody>
        </p:sp>
        <p:sp>
          <p:nvSpPr>
            <p:cNvPr id="15" name="TextBox 25">
              <a:extLst>
                <a:ext uri="{FF2B5EF4-FFF2-40B4-BE49-F238E27FC236}">
                  <a16:creationId xmlns:a16="http://schemas.microsoft.com/office/drawing/2014/main" id="{D447E6BD-C128-6B5F-E0FF-2A4537572214}"/>
                </a:ext>
              </a:extLst>
            </p:cNvPr>
            <p:cNvSpPr txBox="1"/>
            <p:nvPr/>
          </p:nvSpPr>
          <p:spPr>
            <a:xfrm>
              <a:off x="6629394" y="3446416"/>
              <a:ext cx="75891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1" i="0" u="none" strike="noStrike" kern="1200" cap="none" spc="-29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Poppins" pitchFamily="2" charset="77"/>
              </a:endParaRPr>
            </a:p>
          </p:txBody>
        </p:sp>
        <p:sp>
          <p:nvSpPr>
            <p:cNvPr id="16" name="TextBox 26">
              <a:extLst>
                <a:ext uri="{FF2B5EF4-FFF2-40B4-BE49-F238E27FC236}">
                  <a16:creationId xmlns:a16="http://schemas.microsoft.com/office/drawing/2014/main" id="{E6D28A08-BA83-0608-F74F-A8ACDC0E3A4A}"/>
                </a:ext>
              </a:extLst>
            </p:cNvPr>
            <p:cNvSpPr txBox="1"/>
            <p:nvPr/>
          </p:nvSpPr>
          <p:spPr>
            <a:xfrm>
              <a:off x="6178416" y="2146534"/>
              <a:ext cx="758914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1" i="0" u="none" strike="noStrike" kern="1200" cap="none" spc="-29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Poppins" pitchFamily="2" charset="77"/>
              </a:endParaRPr>
            </a:p>
          </p:txBody>
        </p:sp>
        <p:grpSp>
          <p:nvGrpSpPr>
            <p:cNvPr id="17" name="Grupo 146">
              <a:extLst>
                <a:ext uri="{FF2B5EF4-FFF2-40B4-BE49-F238E27FC236}">
                  <a16:creationId xmlns:a16="http://schemas.microsoft.com/office/drawing/2014/main" id="{057B876F-3EC9-2ECB-328F-B6E87F97C052}"/>
                </a:ext>
              </a:extLst>
            </p:cNvPr>
            <p:cNvGrpSpPr/>
            <p:nvPr/>
          </p:nvGrpSpPr>
          <p:grpSpPr>
            <a:xfrm>
              <a:off x="5247416" y="2911259"/>
              <a:ext cx="1190527" cy="1135901"/>
              <a:chOff x="5133728" y="2858498"/>
              <a:chExt cx="1433627" cy="1264823"/>
            </a:xfrm>
          </p:grpSpPr>
          <p:pic>
            <p:nvPicPr>
              <p:cNvPr id="84" name="Imagen 31">
                <a:extLst>
                  <a:ext uri="{FF2B5EF4-FFF2-40B4-BE49-F238E27FC236}">
                    <a16:creationId xmlns:a16="http://schemas.microsoft.com/office/drawing/2014/main" id="{540E83C2-D0C7-ACC6-E218-81A700EDC9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492" r="16968"/>
              <a:stretch/>
            </p:blipFill>
            <p:spPr>
              <a:xfrm>
                <a:off x="5172156" y="2858498"/>
                <a:ext cx="1305206" cy="1264823"/>
              </a:xfrm>
              <a:prstGeom prst="ellipse">
                <a:avLst/>
              </a:prstGeom>
            </p:spPr>
          </p:pic>
          <p:sp>
            <p:nvSpPr>
              <p:cNvPr id="85" name="TextBox 21">
                <a:extLst>
                  <a:ext uri="{FF2B5EF4-FFF2-40B4-BE49-F238E27FC236}">
                    <a16:creationId xmlns:a16="http://schemas.microsoft.com/office/drawing/2014/main" id="{26DF87ED-4870-4C4D-8837-1ABA5710B6DC}"/>
                  </a:ext>
                </a:extLst>
              </p:cNvPr>
              <p:cNvSpPr txBox="1"/>
              <p:nvPr/>
            </p:nvSpPr>
            <p:spPr>
              <a:xfrm rot="20644378">
                <a:off x="5133728" y="3198531"/>
                <a:ext cx="1110561" cy="2616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none" strike="noStrike" kern="1200" cap="none" spc="-30" normalizeH="0" baseline="0" noProof="0">
                    <a:ln>
                      <a:noFill/>
                    </a:ln>
                    <a:solidFill>
                      <a:srgbClr val="23036A"/>
                    </a:solidFill>
                    <a:effectLst/>
                    <a:uLnTx/>
                    <a:uFillTx/>
                    <a:latin typeface="Poppins Light"/>
                    <a:ea typeface="+mn-ea"/>
                    <a:cs typeface="Poppins" pitchFamily="2" charset="77"/>
                  </a:rPr>
                  <a:t>Not so</a:t>
                </a:r>
              </a:p>
            </p:txBody>
          </p:sp>
          <p:sp>
            <p:nvSpPr>
              <p:cNvPr id="86" name="TextBox 21">
                <a:extLst>
                  <a:ext uri="{FF2B5EF4-FFF2-40B4-BE49-F238E27FC236}">
                    <a16:creationId xmlns:a16="http://schemas.microsoft.com/office/drawing/2014/main" id="{56D874E3-1392-BFC8-FF3E-568E414EFADE}"/>
                  </a:ext>
                </a:extLst>
              </p:cNvPr>
              <p:cNvSpPr txBox="1"/>
              <p:nvPr/>
            </p:nvSpPr>
            <p:spPr>
              <a:xfrm rot="20644378">
                <a:off x="5773219" y="3578717"/>
                <a:ext cx="794136" cy="28273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1" u="none" strike="noStrike" kern="1200" cap="none" spc="-30" normalizeH="0" baseline="0" noProof="0">
                    <a:ln>
                      <a:noFill/>
                    </a:ln>
                    <a:solidFill>
                      <a:srgbClr val="23036A"/>
                    </a:solidFill>
                    <a:effectLst/>
                    <a:uLnTx/>
                    <a:uFillTx/>
                    <a:latin typeface="Poppins Light"/>
                    <a:ea typeface="+mn-ea"/>
                    <a:cs typeface="Poppins" pitchFamily="2" charset="77"/>
                  </a:rPr>
                  <a:t>Sauce</a:t>
                </a:r>
              </a:p>
            </p:txBody>
          </p:sp>
        </p:grpSp>
        <p:sp>
          <p:nvSpPr>
            <p:cNvPr id="18" name="Elipse 143">
              <a:extLst>
                <a:ext uri="{FF2B5EF4-FFF2-40B4-BE49-F238E27FC236}">
                  <a16:creationId xmlns:a16="http://schemas.microsoft.com/office/drawing/2014/main" id="{80E0CD33-1CBC-A3EF-A5FB-E208FC6BF0C8}"/>
                </a:ext>
              </a:extLst>
            </p:cNvPr>
            <p:cNvSpPr/>
            <p:nvPr/>
          </p:nvSpPr>
          <p:spPr>
            <a:xfrm>
              <a:off x="4665060" y="2173939"/>
              <a:ext cx="839358" cy="779851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sp>
          <p:nvSpPr>
            <p:cNvPr id="19" name="Elipse 142">
              <a:extLst>
                <a:ext uri="{FF2B5EF4-FFF2-40B4-BE49-F238E27FC236}">
                  <a16:creationId xmlns:a16="http://schemas.microsoft.com/office/drawing/2014/main" id="{C1840ABB-2658-0EC4-DAF1-D5C837EBCB06}"/>
                </a:ext>
              </a:extLst>
            </p:cNvPr>
            <p:cNvSpPr/>
            <p:nvPr/>
          </p:nvSpPr>
          <p:spPr>
            <a:xfrm>
              <a:off x="4241458" y="3433904"/>
              <a:ext cx="839358" cy="779851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pic>
          <p:nvPicPr>
            <p:cNvPr id="20" name="object 3">
              <a:extLst>
                <a:ext uri="{FF2B5EF4-FFF2-40B4-BE49-F238E27FC236}">
                  <a16:creationId xmlns:a16="http://schemas.microsoft.com/office/drawing/2014/main" id="{0C04512D-D873-7DFD-DCF4-1AA6E8B23B0E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3881" y="2295261"/>
              <a:ext cx="606033" cy="581189"/>
            </a:xfrm>
            <a:prstGeom prst="rect">
              <a:avLst/>
            </a:prstGeom>
          </p:spPr>
        </p:pic>
        <p:grpSp>
          <p:nvGrpSpPr>
            <p:cNvPr id="21" name="object 4">
              <a:extLst>
                <a:ext uri="{FF2B5EF4-FFF2-40B4-BE49-F238E27FC236}">
                  <a16:creationId xmlns:a16="http://schemas.microsoft.com/office/drawing/2014/main" id="{662ABB74-BDB6-D0DA-EBCF-5A89BC8DBA59}"/>
                </a:ext>
              </a:extLst>
            </p:cNvPr>
            <p:cNvGrpSpPr/>
            <p:nvPr/>
          </p:nvGrpSpPr>
          <p:grpSpPr>
            <a:xfrm>
              <a:off x="4354690" y="3591730"/>
              <a:ext cx="594966" cy="460379"/>
              <a:chOff x="3415332" y="1257389"/>
              <a:chExt cx="2122805" cy="1496695"/>
            </a:xfrm>
          </p:grpSpPr>
          <p:pic>
            <p:nvPicPr>
              <p:cNvPr id="82" name="object 5">
                <a:extLst>
                  <a:ext uri="{FF2B5EF4-FFF2-40B4-BE49-F238E27FC236}">
                    <a16:creationId xmlns:a16="http://schemas.microsoft.com/office/drawing/2014/main" id="{D844CA67-A596-8893-FDD9-FA3E4F8A871D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416691" y="1257389"/>
                <a:ext cx="2120903" cy="1496293"/>
              </a:xfrm>
              <a:prstGeom prst="rect">
                <a:avLst/>
              </a:prstGeom>
            </p:spPr>
          </p:pic>
          <p:sp>
            <p:nvSpPr>
              <p:cNvPr id="83" name="object 6">
                <a:extLst>
                  <a:ext uri="{FF2B5EF4-FFF2-40B4-BE49-F238E27FC236}">
                    <a16:creationId xmlns:a16="http://schemas.microsoft.com/office/drawing/2014/main" id="{BDE13DEA-5C75-E552-F602-59D385A4CE17}"/>
                  </a:ext>
                </a:extLst>
              </p:cNvPr>
              <p:cNvSpPr/>
              <p:nvPr/>
            </p:nvSpPr>
            <p:spPr>
              <a:xfrm>
                <a:off x="3415332" y="2747847"/>
                <a:ext cx="20320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032000" h="6350">
                    <a:moveTo>
                      <a:pt x="2031658" y="5836"/>
                    </a:moveTo>
                    <a:lnTo>
                      <a:pt x="0" y="5836"/>
                    </a:lnTo>
                    <a:lnTo>
                      <a:pt x="0" y="0"/>
                    </a:lnTo>
                    <a:lnTo>
                      <a:pt x="2031658" y="0"/>
                    </a:lnTo>
                    <a:lnTo>
                      <a:pt x="2031658" y="5836"/>
                    </a:lnTo>
                    <a:close/>
                  </a:path>
                </a:pathLst>
              </a:custGeom>
              <a:solidFill>
                <a:srgbClr val="383333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304258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</p:grpSp>
        <p:sp>
          <p:nvSpPr>
            <p:cNvPr id="22" name="Elipse 141">
              <a:extLst>
                <a:ext uri="{FF2B5EF4-FFF2-40B4-BE49-F238E27FC236}">
                  <a16:creationId xmlns:a16="http://schemas.microsoft.com/office/drawing/2014/main" id="{95F2C2A3-6275-BC70-8D12-F2B53FB339BA}"/>
                </a:ext>
              </a:extLst>
            </p:cNvPr>
            <p:cNvSpPr/>
            <p:nvPr/>
          </p:nvSpPr>
          <p:spPr>
            <a:xfrm>
              <a:off x="5409946" y="4269143"/>
              <a:ext cx="839358" cy="779851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pic>
          <p:nvPicPr>
            <p:cNvPr id="23" name="object 7">
              <a:extLst>
                <a:ext uri="{FF2B5EF4-FFF2-40B4-BE49-F238E27FC236}">
                  <a16:creationId xmlns:a16="http://schemas.microsoft.com/office/drawing/2014/main" id="{21942157-2050-3A9F-C25C-FB2CD919C1E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98855" y="4371919"/>
              <a:ext cx="640976" cy="601878"/>
            </a:xfrm>
            <a:prstGeom prst="rect">
              <a:avLst/>
            </a:prstGeom>
          </p:spPr>
        </p:pic>
        <p:grpSp>
          <p:nvGrpSpPr>
            <p:cNvPr id="24" name="Grupo 145">
              <a:extLst>
                <a:ext uri="{FF2B5EF4-FFF2-40B4-BE49-F238E27FC236}">
                  <a16:creationId xmlns:a16="http://schemas.microsoft.com/office/drawing/2014/main" id="{BFC86A1C-F39C-16A1-762D-B881466C53E5}"/>
                </a:ext>
              </a:extLst>
            </p:cNvPr>
            <p:cNvGrpSpPr/>
            <p:nvPr/>
          </p:nvGrpSpPr>
          <p:grpSpPr>
            <a:xfrm>
              <a:off x="6572018" y="3525481"/>
              <a:ext cx="839358" cy="779851"/>
              <a:chOff x="6572018" y="3471051"/>
              <a:chExt cx="839358" cy="779851"/>
            </a:xfrm>
          </p:grpSpPr>
          <p:sp>
            <p:nvSpPr>
              <p:cNvPr id="31" name="Elipse 140">
                <a:extLst>
                  <a:ext uri="{FF2B5EF4-FFF2-40B4-BE49-F238E27FC236}">
                    <a16:creationId xmlns:a16="http://schemas.microsoft.com/office/drawing/2014/main" id="{3092B70A-8DE8-6997-64DA-8F0098E853B5}"/>
                  </a:ext>
                </a:extLst>
              </p:cNvPr>
              <p:cNvSpPr/>
              <p:nvPr/>
            </p:nvSpPr>
            <p:spPr>
              <a:xfrm>
                <a:off x="6572018" y="3471051"/>
                <a:ext cx="839358" cy="779851"/>
              </a:xfrm>
              <a:prstGeom prst="ellipse">
                <a:avLst/>
              </a:prstGeom>
              <a:solidFill>
                <a:srgbClr val="F1F1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grpSp>
            <p:nvGrpSpPr>
              <p:cNvPr id="32" name="object 8">
                <a:extLst>
                  <a:ext uri="{FF2B5EF4-FFF2-40B4-BE49-F238E27FC236}">
                    <a16:creationId xmlns:a16="http://schemas.microsoft.com/office/drawing/2014/main" id="{B624B5EA-219C-CD7E-9AD5-E7D6EE65415C}"/>
                  </a:ext>
                </a:extLst>
              </p:cNvPr>
              <p:cNvGrpSpPr/>
              <p:nvPr/>
            </p:nvGrpSpPr>
            <p:grpSpPr>
              <a:xfrm>
                <a:off x="6704333" y="3564575"/>
                <a:ext cx="577437" cy="556200"/>
                <a:chOff x="3168471" y="3028342"/>
                <a:chExt cx="1791345" cy="1779523"/>
              </a:xfrm>
            </p:grpSpPr>
            <p:pic>
              <p:nvPicPr>
                <p:cNvPr id="33" name="object 9">
                  <a:extLst>
                    <a:ext uri="{FF2B5EF4-FFF2-40B4-BE49-F238E27FC236}">
                      <a16:creationId xmlns:a16="http://schemas.microsoft.com/office/drawing/2014/main" id="{E0E41365-E496-A679-FA04-183FDF116E44}"/>
                    </a:ext>
                  </a:extLst>
                </p:cNvPr>
                <p:cNvPicPr/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3187404" y="3028342"/>
                  <a:ext cx="1758018" cy="1760534"/>
                </a:xfrm>
                <a:prstGeom prst="rect">
                  <a:avLst/>
                </a:prstGeom>
              </p:spPr>
            </p:pic>
            <p:pic>
              <p:nvPicPr>
                <p:cNvPr id="34" name="object 10">
                  <a:extLst>
                    <a:ext uri="{FF2B5EF4-FFF2-40B4-BE49-F238E27FC236}">
                      <a16:creationId xmlns:a16="http://schemas.microsoft.com/office/drawing/2014/main" id="{0F714DEA-1606-A7B6-2293-CB9F3BC51F91}"/>
                    </a:ext>
                  </a:extLst>
                </p:cNvPr>
                <p:cNvPicPr/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249788" y="3637779"/>
                  <a:ext cx="1607649" cy="981314"/>
                </a:xfrm>
                <a:prstGeom prst="rect">
                  <a:avLst/>
                </a:prstGeom>
              </p:spPr>
            </p:pic>
            <p:sp>
              <p:nvSpPr>
                <p:cNvPr id="35" name="object 11">
                  <a:extLst>
                    <a:ext uri="{FF2B5EF4-FFF2-40B4-BE49-F238E27FC236}">
                      <a16:creationId xmlns:a16="http://schemas.microsoft.com/office/drawing/2014/main" id="{84715E2E-2642-43F8-ECAF-DA1970E5BCEE}"/>
                    </a:ext>
                  </a:extLst>
                </p:cNvPr>
                <p:cNvSpPr/>
                <p:nvPr/>
              </p:nvSpPr>
              <p:spPr>
                <a:xfrm>
                  <a:off x="3306978" y="3713809"/>
                  <a:ext cx="519430" cy="47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429" h="473075">
                      <a:moveTo>
                        <a:pt x="10248" y="471716"/>
                      </a:moveTo>
                      <a:lnTo>
                        <a:pt x="9271" y="405168"/>
                      </a:lnTo>
                      <a:lnTo>
                        <a:pt x="8229" y="404241"/>
                      </a:lnTo>
                      <a:lnTo>
                        <a:pt x="7099" y="404241"/>
                      </a:lnTo>
                      <a:lnTo>
                        <a:pt x="5918" y="404253"/>
                      </a:lnTo>
                      <a:lnTo>
                        <a:pt x="4965" y="405231"/>
                      </a:lnTo>
                      <a:lnTo>
                        <a:pt x="5943" y="471779"/>
                      </a:lnTo>
                      <a:lnTo>
                        <a:pt x="6896" y="472719"/>
                      </a:lnTo>
                      <a:lnTo>
                        <a:pt x="8077" y="472719"/>
                      </a:lnTo>
                      <a:lnTo>
                        <a:pt x="9296" y="472694"/>
                      </a:lnTo>
                      <a:lnTo>
                        <a:pt x="10248" y="471716"/>
                      </a:lnTo>
                      <a:close/>
                    </a:path>
                    <a:path w="519429" h="473075">
                      <a:moveTo>
                        <a:pt x="519188" y="3289"/>
                      </a:moveTo>
                      <a:lnTo>
                        <a:pt x="519125" y="914"/>
                      </a:lnTo>
                      <a:lnTo>
                        <a:pt x="518160" y="0"/>
                      </a:lnTo>
                      <a:lnTo>
                        <a:pt x="516940" y="12"/>
                      </a:lnTo>
                      <a:lnTo>
                        <a:pt x="62522" y="12192"/>
                      </a:lnTo>
                      <a:lnTo>
                        <a:pt x="57137" y="12293"/>
                      </a:lnTo>
                      <a:lnTo>
                        <a:pt x="15049" y="28524"/>
                      </a:lnTo>
                      <a:lnTo>
                        <a:pt x="0" y="67551"/>
                      </a:lnTo>
                      <a:lnTo>
                        <a:pt x="3632" y="314515"/>
                      </a:lnTo>
                      <a:lnTo>
                        <a:pt x="4584" y="315455"/>
                      </a:lnTo>
                      <a:lnTo>
                        <a:pt x="5765" y="315455"/>
                      </a:lnTo>
                      <a:lnTo>
                        <a:pt x="6985" y="315442"/>
                      </a:lnTo>
                      <a:lnTo>
                        <a:pt x="7937" y="314464"/>
                      </a:lnTo>
                      <a:lnTo>
                        <a:pt x="4305" y="67538"/>
                      </a:lnTo>
                      <a:lnTo>
                        <a:pt x="5207" y="56743"/>
                      </a:lnTo>
                      <a:lnTo>
                        <a:pt x="31864" y="22517"/>
                      </a:lnTo>
                      <a:lnTo>
                        <a:pt x="62509" y="16484"/>
                      </a:lnTo>
                      <a:lnTo>
                        <a:pt x="517055" y="4305"/>
                      </a:lnTo>
                      <a:lnTo>
                        <a:pt x="518248" y="4279"/>
                      </a:lnTo>
                      <a:lnTo>
                        <a:pt x="519188" y="328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04258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36" name="object 12">
                  <a:extLst>
                    <a:ext uri="{FF2B5EF4-FFF2-40B4-BE49-F238E27FC236}">
                      <a16:creationId xmlns:a16="http://schemas.microsoft.com/office/drawing/2014/main" id="{CB0F8A31-A447-9043-9E7A-12773BCCE482}"/>
                    </a:ext>
                  </a:extLst>
                </p:cNvPr>
                <p:cNvPicPr/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3168726" y="4614865"/>
                  <a:ext cx="1791090" cy="76584"/>
                </a:xfrm>
                <a:prstGeom prst="rect">
                  <a:avLst/>
                </a:prstGeom>
              </p:spPr>
            </p:pic>
            <p:pic>
              <p:nvPicPr>
                <p:cNvPr id="37" name="object 13">
                  <a:extLst>
                    <a:ext uri="{FF2B5EF4-FFF2-40B4-BE49-F238E27FC236}">
                      <a16:creationId xmlns:a16="http://schemas.microsoft.com/office/drawing/2014/main" id="{BC166FEF-4EC8-994C-435C-13BACAB30C72}"/>
                    </a:ext>
                  </a:extLst>
                </p:cNvPr>
                <p:cNvPicPr/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3363037" y="3731611"/>
                  <a:ext cx="1414294" cy="817879"/>
                </a:xfrm>
                <a:prstGeom prst="rect">
                  <a:avLst/>
                </a:prstGeom>
              </p:spPr>
            </p:pic>
            <p:pic>
              <p:nvPicPr>
                <p:cNvPr id="38" name="object 14">
                  <a:extLst>
                    <a:ext uri="{FF2B5EF4-FFF2-40B4-BE49-F238E27FC236}">
                      <a16:creationId xmlns:a16="http://schemas.microsoft.com/office/drawing/2014/main" id="{EA80960C-3065-859F-1223-00851FCB016B}"/>
                    </a:ext>
                  </a:extLst>
                </p:cNvPr>
                <p:cNvPicPr/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3754911" y="3788734"/>
                  <a:ext cx="1012754" cy="759994"/>
                </a:xfrm>
                <a:prstGeom prst="rect">
                  <a:avLst/>
                </a:prstGeom>
              </p:spPr>
            </p:pic>
            <p:pic>
              <p:nvPicPr>
                <p:cNvPr id="39" name="object 15">
                  <a:extLst>
                    <a:ext uri="{FF2B5EF4-FFF2-40B4-BE49-F238E27FC236}">
                      <a16:creationId xmlns:a16="http://schemas.microsoft.com/office/drawing/2014/main" id="{AD6037F7-4E40-F05A-9AC9-A71DE864B659}"/>
                    </a:ext>
                  </a:extLst>
                </p:cNvPr>
                <p:cNvPicPr/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4613711" y="4506288"/>
                  <a:ext cx="223888" cy="250643"/>
                </a:xfrm>
                <a:prstGeom prst="rect">
                  <a:avLst/>
                </a:prstGeom>
              </p:spPr>
            </p:pic>
            <p:sp>
              <p:nvSpPr>
                <p:cNvPr id="40" name="object 16">
                  <a:extLst>
                    <a:ext uri="{FF2B5EF4-FFF2-40B4-BE49-F238E27FC236}">
                      <a16:creationId xmlns:a16="http://schemas.microsoft.com/office/drawing/2014/main" id="{63E7E964-746E-8EA5-5B22-58F25B3F8E5F}"/>
                    </a:ext>
                  </a:extLst>
                </p:cNvPr>
                <p:cNvSpPr/>
                <p:nvPr/>
              </p:nvSpPr>
              <p:spPr>
                <a:xfrm>
                  <a:off x="4601513" y="4529392"/>
                  <a:ext cx="182245" cy="262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45" h="262889">
                      <a:moveTo>
                        <a:pt x="0" y="72013"/>
                      </a:moveTo>
                      <a:lnTo>
                        <a:pt x="53347" y="0"/>
                      </a:lnTo>
                      <a:lnTo>
                        <a:pt x="89600" y="3088"/>
                      </a:lnTo>
                      <a:lnTo>
                        <a:pt x="93227" y="5488"/>
                      </a:lnTo>
                      <a:lnTo>
                        <a:pt x="95135" y="9129"/>
                      </a:lnTo>
                      <a:lnTo>
                        <a:pt x="107971" y="35981"/>
                      </a:lnTo>
                      <a:lnTo>
                        <a:pt x="113248" y="48978"/>
                      </a:lnTo>
                      <a:lnTo>
                        <a:pt x="68806" y="48978"/>
                      </a:lnTo>
                      <a:lnTo>
                        <a:pt x="0" y="72013"/>
                      </a:lnTo>
                      <a:close/>
                    </a:path>
                    <a:path w="182245" h="262889">
                      <a:moveTo>
                        <a:pt x="181948" y="262305"/>
                      </a:moveTo>
                      <a:lnTo>
                        <a:pt x="166193" y="253672"/>
                      </a:lnTo>
                      <a:lnTo>
                        <a:pt x="151917" y="242899"/>
                      </a:lnTo>
                      <a:lnTo>
                        <a:pt x="139135" y="229969"/>
                      </a:lnTo>
                      <a:lnTo>
                        <a:pt x="127861" y="214863"/>
                      </a:lnTo>
                      <a:lnTo>
                        <a:pt x="144012" y="203721"/>
                      </a:lnTo>
                      <a:lnTo>
                        <a:pt x="144644" y="199538"/>
                      </a:lnTo>
                      <a:lnTo>
                        <a:pt x="119379" y="167354"/>
                      </a:lnTo>
                      <a:lnTo>
                        <a:pt x="91675" y="127458"/>
                      </a:lnTo>
                      <a:lnTo>
                        <a:pt x="70930" y="85243"/>
                      </a:lnTo>
                      <a:lnTo>
                        <a:pt x="68806" y="48978"/>
                      </a:lnTo>
                      <a:lnTo>
                        <a:pt x="113248" y="48978"/>
                      </a:lnTo>
                      <a:lnTo>
                        <a:pt x="126316" y="81162"/>
                      </a:lnTo>
                      <a:lnTo>
                        <a:pt x="145491" y="140286"/>
                      </a:lnTo>
                      <a:lnTo>
                        <a:pt x="160820" y="208966"/>
                      </a:lnTo>
                      <a:lnTo>
                        <a:pt x="163625" y="215512"/>
                      </a:lnTo>
                      <a:lnTo>
                        <a:pt x="175622" y="244098"/>
                      </a:lnTo>
                      <a:lnTo>
                        <a:pt x="178426" y="250643"/>
                      </a:lnTo>
                      <a:lnTo>
                        <a:pt x="181948" y="262305"/>
                      </a:lnTo>
                      <a:close/>
                    </a:path>
                  </a:pathLst>
                </a:custGeom>
                <a:solidFill>
                  <a:srgbClr val="F9B675"/>
                </a:solidFill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04258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41" name="object 17">
                  <a:extLst>
                    <a:ext uri="{FF2B5EF4-FFF2-40B4-BE49-F238E27FC236}">
                      <a16:creationId xmlns:a16="http://schemas.microsoft.com/office/drawing/2014/main" id="{5EF62684-631E-C32F-46DB-C8B2CCFABC64}"/>
                    </a:ext>
                  </a:extLst>
                </p:cNvPr>
                <p:cNvPicPr/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4724731" y="4739448"/>
                  <a:ext cx="63015" cy="68417"/>
                </a:xfrm>
                <a:prstGeom prst="rect">
                  <a:avLst/>
                </a:prstGeom>
              </p:spPr>
            </p:pic>
            <p:pic>
              <p:nvPicPr>
                <p:cNvPr id="42" name="object 18">
                  <a:extLst>
                    <a:ext uri="{FF2B5EF4-FFF2-40B4-BE49-F238E27FC236}">
                      <a16:creationId xmlns:a16="http://schemas.microsoft.com/office/drawing/2014/main" id="{3FCF9E45-9694-2E1B-4387-1467EFCA892F}"/>
                    </a:ext>
                  </a:extLst>
                </p:cNvPr>
                <p:cNvPicPr/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472895" y="4513032"/>
                  <a:ext cx="236091" cy="93203"/>
                </a:xfrm>
                <a:prstGeom prst="rect">
                  <a:avLst/>
                </a:prstGeom>
              </p:spPr>
            </p:pic>
            <p:pic>
              <p:nvPicPr>
                <p:cNvPr id="43" name="object 19">
                  <a:extLst>
                    <a:ext uri="{FF2B5EF4-FFF2-40B4-BE49-F238E27FC236}">
                      <a16:creationId xmlns:a16="http://schemas.microsoft.com/office/drawing/2014/main" id="{A05E748A-E4F4-3682-D49D-A71F08365920}"/>
                    </a:ext>
                  </a:extLst>
                </p:cNvPr>
                <p:cNvPicPr/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4467111" y="4263940"/>
                  <a:ext cx="180441" cy="260002"/>
                </a:xfrm>
                <a:prstGeom prst="rect">
                  <a:avLst/>
                </a:prstGeom>
              </p:spPr>
            </p:pic>
            <p:pic>
              <p:nvPicPr>
                <p:cNvPr id="44" name="object 20">
                  <a:extLst>
                    <a:ext uri="{FF2B5EF4-FFF2-40B4-BE49-F238E27FC236}">
                      <a16:creationId xmlns:a16="http://schemas.microsoft.com/office/drawing/2014/main" id="{A5835188-4B76-63A4-3A6D-04252115E351}"/>
                    </a:ext>
                  </a:extLst>
                </p:cNvPr>
                <p:cNvPicPr/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4579571" y="4264690"/>
                  <a:ext cx="94624" cy="97476"/>
                </a:xfrm>
                <a:prstGeom prst="rect">
                  <a:avLst/>
                </a:prstGeom>
              </p:spPr>
            </p:pic>
            <p:pic>
              <p:nvPicPr>
                <p:cNvPr id="45" name="object 21">
                  <a:extLst>
                    <a:ext uri="{FF2B5EF4-FFF2-40B4-BE49-F238E27FC236}">
                      <a16:creationId xmlns:a16="http://schemas.microsoft.com/office/drawing/2014/main" id="{13E0310A-DC4F-F327-7033-7D877B82E3A6}"/>
                    </a:ext>
                  </a:extLst>
                </p:cNvPr>
                <p:cNvPicPr/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4558331" y="4426043"/>
                  <a:ext cx="235906" cy="106112"/>
                </a:xfrm>
                <a:prstGeom prst="rect">
                  <a:avLst/>
                </a:prstGeom>
              </p:spPr>
            </p:pic>
            <p:sp>
              <p:nvSpPr>
                <p:cNvPr id="46" name="object 22">
                  <a:extLst>
                    <a:ext uri="{FF2B5EF4-FFF2-40B4-BE49-F238E27FC236}">
                      <a16:creationId xmlns:a16="http://schemas.microsoft.com/office/drawing/2014/main" id="{07094D55-7282-973F-CB4F-BE8A5347B947}"/>
                    </a:ext>
                  </a:extLst>
                </p:cNvPr>
                <p:cNvSpPr/>
                <p:nvPr/>
              </p:nvSpPr>
              <p:spPr>
                <a:xfrm>
                  <a:off x="3357567" y="4664068"/>
                  <a:ext cx="817244" cy="26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245" h="26035">
                      <a:moveTo>
                        <a:pt x="811443" y="25586"/>
                      </a:moveTo>
                      <a:lnTo>
                        <a:pt x="5736" y="25586"/>
                      </a:lnTo>
                      <a:lnTo>
                        <a:pt x="0" y="19856"/>
                      </a:lnTo>
                      <a:lnTo>
                        <a:pt x="0" y="5729"/>
                      </a:lnTo>
                      <a:lnTo>
                        <a:pt x="5736" y="0"/>
                      </a:lnTo>
                      <a:lnTo>
                        <a:pt x="811443" y="0"/>
                      </a:lnTo>
                      <a:lnTo>
                        <a:pt x="817177" y="5729"/>
                      </a:lnTo>
                      <a:lnTo>
                        <a:pt x="817177" y="19856"/>
                      </a:lnTo>
                      <a:lnTo>
                        <a:pt x="811443" y="25586"/>
                      </a:lnTo>
                      <a:close/>
                    </a:path>
                  </a:pathLst>
                </a:custGeom>
                <a:solidFill>
                  <a:srgbClr val="150D41"/>
                </a:solidFill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04258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47" name="object 23">
                  <a:extLst>
                    <a:ext uri="{FF2B5EF4-FFF2-40B4-BE49-F238E27FC236}">
                      <a16:creationId xmlns:a16="http://schemas.microsoft.com/office/drawing/2014/main" id="{7D0AC2A2-5D38-1248-2A36-3550F38C16C6}"/>
                    </a:ext>
                  </a:extLst>
                </p:cNvPr>
                <p:cNvPicPr/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3451529" y="4315790"/>
                  <a:ext cx="629253" cy="348277"/>
                </a:xfrm>
                <a:prstGeom prst="rect">
                  <a:avLst/>
                </a:prstGeom>
              </p:spPr>
            </p:pic>
            <p:pic>
              <p:nvPicPr>
                <p:cNvPr id="48" name="object 24">
                  <a:extLst>
                    <a:ext uri="{FF2B5EF4-FFF2-40B4-BE49-F238E27FC236}">
                      <a16:creationId xmlns:a16="http://schemas.microsoft.com/office/drawing/2014/main" id="{4CF7D98A-E73B-538C-782C-243588579D38}"/>
                    </a:ext>
                  </a:extLst>
                </p:cNvPr>
                <p:cNvPicPr/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3600115" y="4561017"/>
                  <a:ext cx="78025" cy="103050"/>
                </a:xfrm>
                <a:prstGeom prst="rect">
                  <a:avLst/>
                </a:prstGeom>
              </p:spPr>
            </p:pic>
            <p:pic>
              <p:nvPicPr>
                <p:cNvPr id="49" name="object 25">
                  <a:extLst>
                    <a:ext uri="{FF2B5EF4-FFF2-40B4-BE49-F238E27FC236}">
                      <a16:creationId xmlns:a16="http://schemas.microsoft.com/office/drawing/2014/main" id="{5A1CFDCA-4983-967F-FAE3-43CC80A0746C}"/>
                    </a:ext>
                  </a:extLst>
                </p:cNvPr>
                <p:cNvPicPr/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3279871" y="3725790"/>
                  <a:ext cx="506153" cy="559681"/>
                </a:xfrm>
                <a:prstGeom prst="rect">
                  <a:avLst/>
                </a:prstGeom>
              </p:spPr>
            </p:pic>
            <p:pic>
              <p:nvPicPr>
                <p:cNvPr id="50" name="object 26">
                  <a:extLst>
                    <a:ext uri="{FF2B5EF4-FFF2-40B4-BE49-F238E27FC236}">
                      <a16:creationId xmlns:a16="http://schemas.microsoft.com/office/drawing/2014/main" id="{85A6A843-8998-BC56-5EAF-6282B85B8239}"/>
                    </a:ext>
                  </a:extLst>
                </p:cNvPr>
                <p:cNvPicPr/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3367027" y="3806207"/>
                  <a:ext cx="311593" cy="332410"/>
                </a:xfrm>
                <a:prstGeom prst="rect">
                  <a:avLst/>
                </a:prstGeom>
              </p:spPr>
            </p:pic>
            <p:pic>
              <p:nvPicPr>
                <p:cNvPr id="51" name="object 27">
                  <a:extLst>
                    <a:ext uri="{FF2B5EF4-FFF2-40B4-BE49-F238E27FC236}">
                      <a16:creationId xmlns:a16="http://schemas.microsoft.com/office/drawing/2014/main" id="{5B384F3D-C284-AED5-8745-E9C88E6132D3}"/>
                    </a:ext>
                  </a:extLst>
                </p:cNvPr>
                <p:cNvPicPr/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3642516" y="4153912"/>
                  <a:ext cx="253922" cy="253654"/>
                </a:xfrm>
                <a:prstGeom prst="rect">
                  <a:avLst/>
                </a:prstGeom>
              </p:spPr>
            </p:pic>
            <p:pic>
              <p:nvPicPr>
                <p:cNvPr id="52" name="object 28">
                  <a:extLst>
                    <a:ext uri="{FF2B5EF4-FFF2-40B4-BE49-F238E27FC236}">
                      <a16:creationId xmlns:a16="http://schemas.microsoft.com/office/drawing/2014/main" id="{DD114694-36FE-AB67-A20D-0D33CA442C0A}"/>
                    </a:ext>
                  </a:extLst>
                </p:cNvPr>
                <p:cNvPicPr/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3265470" y="3292506"/>
                  <a:ext cx="430462" cy="425975"/>
                </a:xfrm>
                <a:prstGeom prst="rect">
                  <a:avLst/>
                </a:prstGeom>
              </p:spPr>
            </p:pic>
            <p:pic>
              <p:nvPicPr>
                <p:cNvPr id="53" name="object 29">
                  <a:extLst>
                    <a:ext uri="{FF2B5EF4-FFF2-40B4-BE49-F238E27FC236}">
                      <a16:creationId xmlns:a16="http://schemas.microsoft.com/office/drawing/2014/main" id="{8A41C2CA-14EB-2084-3BDF-9C2D79B6C73E}"/>
                    </a:ext>
                  </a:extLst>
                </p:cNvPr>
                <p:cNvPicPr/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3331118" y="3362375"/>
                  <a:ext cx="278084" cy="260108"/>
                </a:xfrm>
                <a:prstGeom prst="rect">
                  <a:avLst/>
                </a:prstGeom>
              </p:spPr>
            </p:pic>
            <p:pic>
              <p:nvPicPr>
                <p:cNvPr id="54" name="object 30">
                  <a:extLst>
                    <a:ext uri="{FF2B5EF4-FFF2-40B4-BE49-F238E27FC236}">
                      <a16:creationId xmlns:a16="http://schemas.microsoft.com/office/drawing/2014/main" id="{CD9D8E3F-0CD8-0C6B-295A-425DD4A40016}"/>
                    </a:ext>
                  </a:extLst>
                </p:cNvPr>
                <p:cNvPicPr/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3168471" y="3604453"/>
                  <a:ext cx="203922" cy="203696"/>
                </a:xfrm>
                <a:prstGeom prst="rect">
                  <a:avLst/>
                </a:prstGeom>
              </p:spPr>
            </p:pic>
            <p:pic>
              <p:nvPicPr>
                <p:cNvPr id="55" name="object 31">
                  <a:extLst>
                    <a:ext uri="{FF2B5EF4-FFF2-40B4-BE49-F238E27FC236}">
                      <a16:creationId xmlns:a16="http://schemas.microsoft.com/office/drawing/2014/main" id="{D8C20A5A-D970-C922-C13F-281383FF90CF}"/>
                    </a:ext>
                  </a:extLst>
                </p:cNvPr>
                <p:cNvPicPr/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3732490" y="3272107"/>
                  <a:ext cx="272830" cy="208904"/>
                </a:xfrm>
                <a:prstGeom prst="rect">
                  <a:avLst/>
                </a:prstGeom>
              </p:spPr>
            </p:pic>
            <p:pic>
              <p:nvPicPr>
                <p:cNvPr id="56" name="object 32">
                  <a:extLst>
                    <a:ext uri="{FF2B5EF4-FFF2-40B4-BE49-F238E27FC236}">
                      <a16:creationId xmlns:a16="http://schemas.microsoft.com/office/drawing/2014/main" id="{4A220E12-5DD0-9414-7B0A-5D0A72E0A066}"/>
                    </a:ext>
                  </a:extLst>
                </p:cNvPr>
                <p:cNvPicPr/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3620550" y="3198013"/>
                  <a:ext cx="159944" cy="159910"/>
                </a:xfrm>
                <a:prstGeom prst="rect">
                  <a:avLst/>
                </a:prstGeom>
              </p:spPr>
            </p:pic>
            <p:pic>
              <p:nvPicPr>
                <p:cNvPr id="57" name="object 33">
                  <a:extLst>
                    <a:ext uri="{FF2B5EF4-FFF2-40B4-BE49-F238E27FC236}">
                      <a16:creationId xmlns:a16="http://schemas.microsoft.com/office/drawing/2014/main" id="{25A1C5ED-0C9C-E6C0-CF65-DD12A592D27B}"/>
                    </a:ext>
                  </a:extLst>
                </p:cNvPr>
                <p:cNvPicPr/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3953980" y="3404853"/>
                  <a:ext cx="85084" cy="108029"/>
                </a:xfrm>
                <a:prstGeom prst="rect">
                  <a:avLst/>
                </a:prstGeom>
              </p:spPr>
            </p:pic>
            <p:pic>
              <p:nvPicPr>
                <p:cNvPr id="58" name="object 34">
                  <a:extLst>
                    <a:ext uri="{FF2B5EF4-FFF2-40B4-BE49-F238E27FC236}">
                      <a16:creationId xmlns:a16="http://schemas.microsoft.com/office/drawing/2014/main" id="{4663A7AE-8EEC-3708-C4ED-06C999C6EFC6}"/>
                    </a:ext>
                  </a:extLst>
                </p:cNvPr>
                <p:cNvPicPr/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4024009" y="3410170"/>
                  <a:ext cx="212504" cy="228404"/>
                </a:xfrm>
                <a:prstGeom prst="rect">
                  <a:avLst/>
                </a:prstGeom>
              </p:spPr>
            </p:pic>
            <p:pic>
              <p:nvPicPr>
                <p:cNvPr id="59" name="object 35">
                  <a:extLst>
                    <a:ext uri="{FF2B5EF4-FFF2-40B4-BE49-F238E27FC236}">
                      <a16:creationId xmlns:a16="http://schemas.microsoft.com/office/drawing/2014/main" id="{9D99607A-9C6F-F0E9-C6DA-60D8E1DE962D}"/>
                    </a:ext>
                  </a:extLst>
                </p:cNvPr>
                <p:cNvPicPr/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3973551" y="3409105"/>
                  <a:ext cx="123806" cy="138793"/>
                </a:xfrm>
                <a:prstGeom prst="rect">
                  <a:avLst/>
                </a:prstGeom>
              </p:spPr>
            </p:pic>
            <p:pic>
              <p:nvPicPr>
                <p:cNvPr id="60" name="object 36">
                  <a:extLst>
                    <a:ext uri="{FF2B5EF4-FFF2-40B4-BE49-F238E27FC236}">
                      <a16:creationId xmlns:a16="http://schemas.microsoft.com/office/drawing/2014/main" id="{466B2DE1-9DEE-4CF3-879A-6459C4BEF22E}"/>
                    </a:ext>
                  </a:extLst>
                </p:cNvPr>
                <p:cNvPicPr/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3838236" y="3834290"/>
                  <a:ext cx="77923" cy="398671"/>
                </a:xfrm>
                <a:prstGeom prst="rect">
                  <a:avLst/>
                </a:prstGeom>
              </p:spPr>
            </p:pic>
            <p:pic>
              <p:nvPicPr>
                <p:cNvPr id="61" name="object 37">
                  <a:extLst>
                    <a:ext uri="{FF2B5EF4-FFF2-40B4-BE49-F238E27FC236}">
                      <a16:creationId xmlns:a16="http://schemas.microsoft.com/office/drawing/2014/main" id="{4837D9A8-8AA9-9ABE-CDC2-7F41D1BE34A7}"/>
                    </a:ext>
                  </a:extLst>
                </p:cNvPr>
                <p:cNvPicPr/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3921899" y="3769452"/>
                  <a:ext cx="55477" cy="53855"/>
                </a:xfrm>
                <a:prstGeom prst="rect">
                  <a:avLst/>
                </a:prstGeom>
              </p:spPr>
            </p:pic>
            <p:pic>
              <p:nvPicPr>
                <p:cNvPr id="62" name="object 38">
                  <a:extLst>
                    <a:ext uri="{FF2B5EF4-FFF2-40B4-BE49-F238E27FC236}">
                      <a16:creationId xmlns:a16="http://schemas.microsoft.com/office/drawing/2014/main" id="{8319E072-F347-02E9-4255-FD56EB4539AF}"/>
                    </a:ext>
                  </a:extLst>
                </p:cNvPr>
                <p:cNvPicPr/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3998994" y="3743547"/>
                  <a:ext cx="14680" cy="4914"/>
                </a:xfrm>
                <a:prstGeom prst="rect">
                  <a:avLst/>
                </a:prstGeom>
              </p:spPr>
            </p:pic>
            <p:pic>
              <p:nvPicPr>
                <p:cNvPr id="63" name="object 39">
                  <a:extLst>
                    <a:ext uri="{FF2B5EF4-FFF2-40B4-BE49-F238E27FC236}">
                      <a16:creationId xmlns:a16="http://schemas.microsoft.com/office/drawing/2014/main" id="{549633EE-AD12-8C72-7152-F6F7F5176FB1}"/>
                    </a:ext>
                  </a:extLst>
                </p:cNvPr>
                <p:cNvPicPr/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3988217" y="3692378"/>
                  <a:ext cx="285040" cy="71229"/>
                </a:xfrm>
                <a:prstGeom prst="rect">
                  <a:avLst/>
                </a:prstGeom>
              </p:spPr>
            </p:pic>
            <p:pic>
              <p:nvPicPr>
                <p:cNvPr id="64" name="object 40">
                  <a:extLst>
                    <a:ext uri="{FF2B5EF4-FFF2-40B4-BE49-F238E27FC236}">
                      <a16:creationId xmlns:a16="http://schemas.microsoft.com/office/drawing/2014/main" id="{DCE1D592-F376-1C16-5348-8069FC501BDF}"/>
                    </a:ext>
                  </a:extLst>
                </p:cNvPr>
                <p:cNvPicPr/>
                <p:nvPr/>
              </p:nvPicPr>
              <p:blipFill>
                <a:blip r:embed="rId34" cstate="print"/>
                <a:stretch>
                  <a:fillRect/>
                </a:stretch>
              </p:blipFill>
              <p:spPr>
                <a:xfrm>
                  <a:off x="4288562" y="3708250"/>
                  <a:ext cx="19767" cy="13471"/>
                </a:xfrm>
                <a:prstGeom prst="rect">
                  <a:avLst/>
                </a:prstGeom>
              </p:spPr>
            </p:pic>
            <p:pic>
              <p:nvPicPr>
                <p:cNvPr id="65" name="object 41">
                  <a:extLst>
                    <a:ext uri="{FF2B5EF4-FFF2-40B4-BE49-F238E27FC236}">
                      <a16:creationId xmlns:a16="http://schemas.microsoft.com/office/drawing/2014/main" id="{DFD0A28C-B740-77F4-2275-CAC75D82880C}"/>
                    </a:ext>
                  </a:extLst>
                </p:cNvPr>
                <p:cNvPicPr/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4491980" y="3879374"/>
                  <a:ext cx="15303" cy="18468"/>
                </a:xfrm>
                <a:prstGeom prst="rect">
                  <a:avLst/>
                </a:prstGeom>
              </p:spPr>
            </p:pic>
            <p:pic>
              <p:nvPicPr>
                <p:cNvPr id="66" name="object 42">
                  <a:extLst>
                    <a:ext uri="{FF2B5EF4-FFF2-40B4-BE49-F238E27FC236}">
                      <a16:creationId xmlns:a16="http://schemas.microsoft.com/office/drawing/2014/main" id="{490443A3-F10E-28C3-E16F-FD19B67F1E8B}"/>
                    </a:ext>
                  </a:extLst>
                </p:cNvPr>
                <p:cNvPicPr/>
                <p:nvPr/>
              </p:nvPicPr>
              <p:blipFill>
                <a:blip r:embed="rId36" cstate="print"/>
                <a:stretch>
                  <a:fillRect/>
                </a:stretch>
              </p:blipFill>
              <p:spPr>
                <a:xfrm>
                  <a:off x="4056448" y="4359631"/>
                  <a:ext cx="19768" cy="13847"/>
                </a:xfrm>
                <a:prstGeom prst="rect">
                  <a:avLst/>
                </a:prstGeom>
              </p:spPr>
            </p:pic>
            <p:pic>
              <p:nvPicPr>
                <p:cNvPr id="67" name="object 43">
                  <a:extLst>
                    <a:ext uri="{FF2B5EF4-FFF2-40B4-BE49-F238E27FC236}">
                      <a16:creationId xmlns:a16="http://schemas.microsoft.com/office/drawing/2014/main" id="{6402942F-978A-39A5-3049-8B0850555913}"/>
                    </a:ext>
                  </a:extLst>
                </p:cNvPr>
                <p:cNvPicPr/>
                <p:nvPr/>
              </p:nvPicPr>
              <p:blipFill>
                <a:blip r:embed="rId37" cstate="print"/>
                <a:stretch>
                  <a:fillRect/>
                </a:stretch>
              </p:blipFill>
              <p:spPr>
                <a:xfrm>
                  <a:off x="3921543" y="3773426"/>
                  <a:ext cx="620327" cy="621335"/>
                </a:xfrm>
                <a:prstGeom prst="rect">
                  <a:avLst/>
                </a:prstGeom>
              </p:spPr>
            </p:pic>
            <p:pic>
              <p:nvPicPr>
                <p:cNvPr id="68" name="object 44">
                  <a:extLst>
                    <a:ext uri="{FF2B5EF4-FFF2-40B4-BE49-F238E27FC236}">
                      <a16:creationId xmlns:a16="http://schemas.microsoft.com/office/drawing/2014/main" id="{5789F7C8-2740-1574-7784-5691BEF6A095}"/>
                    </a:ext>
                  </a:extLst>
                </p:cNvPr>
                <p:cNvPicPr/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4131348" y="3982675"/>
                  <a:ext cx="116409" cy="116218"/>
                </a:xfrm>
                <a:prstGeom prst="rect">
                  <a:avLst/>
                </a:prstGeom>
              </p:spPr>
            </p:pic>
            <p:sp>
              <p:nvSpPr>
                <p:cNvPr id="69" name="object 45">
                  <a:extLst>
                    <a:ext uri="{FF2B5EF4-FFF2-40B4-BE49-F238E27FC236}">
                      <a16:creationId xmlns:a16="http://schemas.microsoft.com/office/drawing/2014/main" id="{74551976-FE70-A408-67FA-4508EFC9288F}"/>
                    </a:ext>
                  </a:extLst>
                </p:cNvPr>
                <p:cNvSpPr/>
                <p:nvPr/>
              </p:nvSpPr>
              <p:spPr>
                <a:xfrm>
                  <a:off x="4041585" y="3892859"/>
                  <a:ext cx="297815" cy="29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7814" h="295275">
                      <a:moveTo>
                        <a:pt x="148428" y="295204"/>
                      </a:moveTo>
                      <a:lnTo>
                        <a:pt x="145775" y="295186"/>
                      </a:lnTo>
                      <a:lnTo>
                        <a:pt x="144475" y="295159"/>
                      </a:lnTo>
                      <a:lnTo>
                        <a:pt x="141753" y="295062"/>
                      </a:lnTo>
                      <a:lnTo>
                        <a:pt x="140838" y="294105"/>
                      </a:lnTo>
                      <a:lnTo>
                        <a:pt x="140838" y="292879"/>
                      </a:lnTo>
                      <a:lnTo>
                        <a:pt x="140883" y="291680"/>
                      </a:lnTo>
                      <a:lnTo>
                        <a:pt x="141897" y="290767"/>
                      </a:lnTo>
                      <a:lnTo>
                        <a:pt x="143078" y="290804"/>
                      </a:lnTo>
                      <a:lnTo>
                        <a:pt x="150743" y="290883"/>
                      </a:lnTo>
                      <a:lnTo>
                        <a:pt x="217884" y="273212"/>
                      </a:lnTo>
                      <a:lnTo>
                        <a:pt x="251484" y="247780"/>
                      </a:lnTo>
                      <a:lnTo>
                        <a:pt x="276145" y="214108"/>
                      </a:lnTo>
                      <a:lnTo>
                        <a:pt x="290229" y="174536"/>
                      </a:lnTo>
                      <a:lnTo>
                        <a:pt x="292097" y="131401"/>
                      </a:lnTo>
                      <a:lnTo>
                        <a:pt x="291748" y="128198"/>
                      </a:lnTo>
                      <a:lnTo>
                        <a:pt x="270367" y="69317"/>
                      </a:lnTo>
                      <a:lnTo>
                        <a:pt x="231358" y="28768"/>
                      </a:lnTo>
                      <a:lnTo>
                        <a:pt x="179832" y="6062"/>
                      </a:lnTo>
                      <a:lnTo>
                        <a:pt x="151944" y="2726"/>
                      </a:lnTo>
                      <a:lnTo>
                        <a:pt x="123519" y="4928"/>
                      </a:lnTo>
                      <a:lnTo>
                        <a:pt x="75405" y="22651"/>
                      </a:lnTo>
                      <a:lnTo>
                        <a:pt x="37703" y="54754"/>
                      </a:lnTo>
                      <a:lnTo>
                        <a:pt x="13106" y="97395"/>
                      </a:lnTo>
                      <a:lnTo>
                        <a:pt x="4309" y="146733"/>
                      </a:lnTo>
                      <a:lnTo>
                        <a:pt x="4309" y="155028"/>
                      </a:lnTo>
                      <a:lnTo>
                        <a:pt x="18348" y="208806"/>
                      </a:lnTo>
                      <a:lnTo>
                        <a:pt x="39548" y="241164"/>
                      </a:lnTo>
                      <a:lnTo>
                        <a:pt x="39906" y="241575"/>
                      </a:lnTo>
                      <a:lnTo>
                        <a:pt x="40076" y="242077"/>
                      </a:lnTo>
                      <a:lnTo>
                        <a:pt x="14457" y="210661"/>
                      </a:lnTo>
                      <a:lnTo>
                        <a:pt x="2276" y="172613"/>
                      </a:lnTo>
                      <a:lnTo>
                        <a:pt x="0" y="146726"/>
                      </a:lnTo>
                      <a:lnTo>
                        <a:pt x="9060" y="95914"/>
                      </a:lnTo>
                      <a:lnTo>
                        <a:pt x="34391" y="51999"/>
                      </a:lnTo>
                      <a:lnTo>
                        <a:pt x="73221" y="18939"/>
                      </a:lnTo>
                      <a:lnTo>
                        <a:pt x="122777" y="688"/>
                      </a:lnTo>
                      <a:lnTo>
                        <a:pt x="170295" y="0"/>
                      </a:lnTo>
                      <a:lnTo>
                        <a:pt x="214133" y="13683"/>
                      </a:lnTo>
                      <a:lnTo>
                        <a:pt x="251433" y="39742"/>
                      </a:lnTo>
                      <a:lnTo>
                        <a:pt x="279333" y="76179"/>
                      </a:lnTo>
                      <a:lnTo>
                        <a:pt x="294974" y="120998"/>
                      </a:lnTo>
                      <a:lnTo>
                        <a:pt x="297250" y="146878"/>
                      </a:lnTo>
                      <a:lnTo>
                        <a:pt x="288190" y="197694"/>
                      </a:lnTo>
                      <a:lnTo>
                        <a:pt x="262859" y="241611"/>
                      </a:lnTo>
                      <a:lnTo>
                        <a:pt x="224029" y="274672"/>
                      </a:lnTo>
                      <a:lnTo>
                        <a:pt x="174473" y="292923"/>
                      </a:lnTo>
                      <a:lnTo>
                        <a:pt x="154952" y="295062"/>
                      </a:lnTo>
                      <a:lnTo>
                        <a:pt x="148428" y="29520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04258"/>
                    </a:solidFill>
                    <a:effectLst/>
                    <a:uLnTx/>
                    <a:uFillTx/>
                    <a:latin typeface="Poppins Light"/>
                    <a:ea typeface="+mn-ea"/>
                    <a:cs typeface="+mn-cs"/>
                  </a:endParaRPr>
                </a:p>
              </p:txBody>
            </p:sp>
            <p:pic>
              <p:nvPicPr>
                <p:cNvPr id="70" name="object 46">
                  <a:extLst>
                    <a:ext uri="{FF2B5EF4-FFF2-40B4-BE49-F238E27FC236}">
                      <a16:creationId xmlns:a16="http://schemas.microsoft.com/office/drawing/2014/main" id="{3810CBA6-EF7C-D512-6B40-689EB379A01E}"/>
                    </a:ext>
                  </a:extLst>
                </p:cNvPr>
                <p:cNvPicPr/>
                <p:nvPr/>
              </p:nvPicPr>
              <p:blipFill>
                <a:blip r:embed="rId39" cstate="print"/>
                <a:stretch>
                  <a:fillRect/>
                </a:stretch>
              </p:blipFill>
              <p:spPr>
                <a:xfrm>
                  <a:off x="4524801" y="3777258"/>
                  <a:ext cx="240104" cy="196399"/>
                </a:xfrm>
                <a:prstGeom prst="rect">
                  <a:avLst/>
                </a:prstGeom>
              </p:spPr>
            </p:pic>
            <p:pic>
              <p:nvPicPr>
                <p:cNvPr id="71" name="object 47">
                  <a:extLst>
                    <a:ext uri="{FF2B5EF4-FFF2-40B4-BE49-F238E27FC236}">
                      <a16:creationId xmlns:a16="http://schemas.microsoft.com/office/drawing/2014/main" id="{A708139B-C6D8-3FA9-2B42-77023F3C9EFE}"/>
                    </a:ext>
                  </a:extLst>
                </p:cNvPr>
                <p:cNvPicPr/>
                <p:nvPr/>
              </p:nvPicPr>
              <p:blipFill>
                <a:blip r:embed="rId40" cstate="print"/>
                <a:stretch>
                  <a:fillRect/>
                </a:stretch>
              </p:blipFill>
              <p:spPr>
                <a:xfrm>
                  <a:off x="4821753" y="3897238"/>
                  <a:ext cx="5644" cy="9594"/>
                </a:xfrm>
                <a:prstGeom prst="rect">
                  <a:avLst/>
                </a:prstGeom>
              </p:spPr>
            </p:pic>
            <p:pic>
              <p:nvPicPr>
                <p:cNvPr id="72" name="object 48">
                  <a:extLst>
                    <a:ext uri="{FF2B5EF4-FFF2-40B4-BE49-F238E27FC236}">
                      <a16:creationId xmlns:a16="http://schemas.microsoft.com/office/drawing/2014/main" id="{1666DF64-9B88-58EB-39E6-FC10EF1C9406}"/>
                    </a:ext>
                  </a:extLst>
                </p:cNvPr>
                <p:cNvPicPr/>
                <p:nvPr/>
              </p:nvPicPr>
              <p:blipFill>
                <a:blip r:embed="rId41" cstate="print"/>
                <a:stretch>
                  <a:fillRect/>
                </a:stretch>
              </p:blipFill>
              <p:spPr>
                <a:xfrm>
                  <a:off x="4343402" y="3736206"/>
                  <a:ext cx="485757" cy="345081"/>
                </a:xfrm>
                <a:prstGeom prst="rect">
                  <a:avLst/>
                </a:prstGeom>
              </p:spPr>
            </p:pic>
            <p:pic>
              <p:nvPicPr>
                <p:cNvPr id="73" name="object 49">
                  <a:extLst>
                    <a:ext uri="{FF2B5EF4-FFF2-40B4-BE49-F238E27FC236}">
                      <a16:creationId xmlns:a16="http://schemas.microsoft.com/office/drawing/2014/main" id="{90064EC0-790D-A175-0869-798BA5383D74}"/>
                    </a:ext>
                  </a:extLst>
                </p:cNvPr>
                <p:cNvPicPr/>
                <p:nvPr/>
              </p:nvPicPr>
              <p:blipFill>
                <a:blip r:embed="rId35" cstate="print"/>
                <a:stretch>
                  <a:fillRect/>
                </a:stretch>
              </p:blipFill>
              <p:spPr>
                <a:xfrm>
                  <a:off x="4233084" y="3671044"/>
                  <a:ext cx="13161" cy="19073"/>
                </a:xfrm>
                <a:prstGeom prst="rect">
                  <a:avLst/>
                </a:prstGeom>
              </p:spPr>
            </p:pic>
            <p:pic>
              <p:nvPicPr>
                <p:cNvPr id="74" name="object 50">
                  <a:extLst>
                    <a:ext uri="{FF2B5EF4-FFF2-40B4-BE49-F238E27FC236}">
                      <a16:creationId xmlns:a16="http://schemas.microsoft.com/office/drawing/2014/main" id="{9D809DFF-B4F9-909F-A610-CCC6AD53C4E3}"/>
                    </a:ext>
                  </a:extLst>
                </p:cNvPr>
                <p:cNvPicPr/>
                <p:nvPr/>
              </p:nvPicPr>
              <p:blipFill>
                <a:blip r:embed="rId42" cstate="print"/>
                <a:stretch>
                  <a:fillRect/>
                </a:stretch>
              </p:blipFill>
              <p:spPr>
                <a:xfrm>
                  <a:off x="4226708" y="3626216"/>
                  <a:ext cx="12312" cy="27993"/>
                </a:xfrm>
                <a:prstGeom prst="rect">
                  <a:avLst/>
                </a:prstGeom>
              </p:spPr>
            </p:pic>
            <p:pic>
              <p:nvPicPr>
                <p:cNvPr id="75" name="object 51">
                  <a:extLst>
                    <a:ext uri="{FF2B5EF4-FFF2-40B4-BE49-F238E27FC236}">
                      <a16:creationId xmlns:a16="http://schemas.microsoft.com/office/drawing/2014/main" id="{357202BE-8A11-AFEC-87D8-F7C84BC871A5}"/>
                    </a:ext>
                  </a:extLst>
                </p:cNvPr>
                <p:cNvPicPr/>
                <p:nvPr/>
              </p:nvPicPr>
              <p:blipFill>
                <a:blip r:embed="rId43" cstate="print"/>
                <a:stretch>
                  <a:fillRect/>
                </a:stretch>
              </p:blipFill>
              <p:spPr>
                <a:xfrm>
                  <a:off x="4227345" y="3396053"/>
                  <a:ext cx="325851" cy="212863"/>
                </a:xfrm>
                <a:prstGeom prst="rect">
                  <a:avLst/>
                </a:prstGeom>
              </p:spPr>
            </p:pic>
            <p:pic>
              <p:nvPicPr>
                <p:cNvPr id="76" name="object 52">
                  <a:extLst>
                    <a:ext uri="{FF2B5EF4-FFF2-40B4-BE49-F238E27FC236}">
                      <a16:creationId xmlns:a16="http://schemas.microsoft.com/office/drawing/2014/main" id="{4ED01E40-69C9-D2B5-13DE-6BBBBFE142E3}"/>
                    </a:ext>
                  </a:extLst>
                </p:cNvPr>
                <p:cNvPicPr/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4566588" y="3430715"/>
                  <a:ext cx="18492" cy="15546"/>
                </a:xfrm>
                <a:prstGeom prst="rect">
                  <a:avLst/>
                </a:prstGeom>
              </p:spPr>
            </p:pic>
            <p:pic>
              <p:nvPicPr>
                <p:cNvPr id="77" name="object 53">
                  <a:extLst>
                    <a:ext uri="{FF2B5EF4-FFF2-40B4-BE49-F238E27FC236}">
                      <a16:creationId xmlns:a16="http://schemas.microsoft.com/office/drawing/2014/main" id="{DD8FF16B-2C5F-B6C6-38FE-5684B94F191B}"/>
                    </a:ext>
                  </a:extLst>
                </p:cNvPr>
                <p:cNvPicPr/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4664790" y="3572997"/>
                  <a:ext cx="12753" cy="19231"/>
                </a:xfrm>
                <a:prstGeom prst="rect">
                  <a:avLst/>
                </a:prstGeom>
              </p:spPr>
            </p:pic>
            <p:pic>
              <p:nvPicPr>
                <p:cNvPr id="78" name="object 54">
                  <a:extLst>
                    <a:ext uri="{FF2B5EF4-FFF2-40B4-BE49-F238E27FC236}">
                      <a16:creationId xmlns:a16="http://schemas.microsoft.com/office/drawing/2014/main" id="{35696251-1860-B439-FC18-BA9E82FEC4F2}"/>
                    </a:ext>
                  </a:extLst>
                </p:cNvPr>
                <p:cNvPicPr/>
                <p:nvPr/>
              </p:nvPicPr>
              <p:blipFill>
                <a:blip r:embed="rId46" cstate="print"/>
                <a:stretch>
                  <a:fillRect/>
                </a:stretch>
              </p:blipFill>
              <p:spPr>
                <a:xfrm>
                  <a:off x="4647573" y="3696422"/>
                  <a:ext cx="18492" cy="26401"/>
                </a:xfrm>
                <a:prstGeom prst="rect">
                  <a:avLst/>
                </a:prstGeom>
              </p:spPr>
            </p:pic>
            <p:pic>
              <p:nvPicPr>
                <p:cNvPr id="79" name="object 55">
                  <a:extLst>
                    <a:ext uri="{FF2B5EF4-FFF2-40B4-BE49-F238E27FC236}">
                      <a16:creationId xmlns:a16="http://schemas.microsoft.com/office/drawing/2014/main" id="{5F990BD1-4970-BABF-DE7E-8EAC0B684328}"/>
                    </a:ext>
                  </a:extLst>
                </p:cNvPr>
                <p:cNvPicPr/>
                <p:nvPr/>
              </p:nvPicPr>
              <p:blipFill>
                <a:blip r:embed="rId47" cstate="print"/>
                <a:stretch>
                  <a:fillRect/>
                </a:stretch>
              </p:blipFill>
              <p:spPr>
                <a:xfrm>
                  <a:off x="4662877" y="3653427"/>
                  <a:ext cx="14666" cy="27414"/>
                </a:xfrm>
                <a:prstGeom prst="rect">
                  <a:avLst/>
                </a:prstGeom>
              </p:spPr>
            </p:pic>
            <p:pic>
              <p:nvPicPr>
                <p:cNvPr id="80" name="object 56">
                  <a:extLst>
                    <a:ext uri="{FF2B5EF4-FFF2-40B4-BE49-F238E27FC236}">
                      <a16:creationId xmlns:a16="http://schemas.microsoft.com/office/drawing/2014/main" id="{FB1B2F7A-538F-8167-0DEB-C73D37E30B78}"/>
                    </a:ext>
                  </a:extLst>
                </p:cNvPr>
                <p:cNvPicPr/>
                <p:nvPr/>
              </p:nvPicPr>
              <p:blipFill>
                <a:blip r:embed="rId48" cstate="print"/>
                <a:stretch>
                  <a:fillRect/>
                </a:stretch>
              </p:blipFill>
              <p:spPr>
                <a:xfrm>
                  <a:off x="4669049" y="3608954"/>
                  <a:ext cx="11032" cy="27767"/>
                </a:xfrm>
                <a:prstGeom prst="rect">
                  <a:avLst/>
                </a:prstGeom>
              </p:spPr>
            </p:pic>
            <p:pic>
              <p:nvPicPr>
                <p:cNvPr id="81" name="object 57">
                  <a:extLst>
                    <a:ext uri="{FF2B5EF4-FFF2-40B4-BE49-F238E27FC236}">
                      <a16:creationId xmlns:a16="http://schemas.microsoft.com/office/drawing/2014/main" id="{B08A799C-D19D-13DD-03F4-12E634E11D5E}"/>
                    </a:ext>
                  </a:extLst>
                </p:cNvPr>
                <p:cNvPicPr/>
                <p:nvPr/>
              </p:nvPicPr>
              <p:blipFill>
                <a:blip r:embed="rId49" cstate="print"/>
                <a:stretch>
                  <a:fillRect/>
                </a:stretch>
              </p:blipFill>
              <p:spPr>
                <a:xfrm>
                  <a:off x="4281981" y="3449591"/>
                  <a:ext cx="343036" cy="358941"/>
                </a:xfrm>
                <a:prstGeom prst="rect">
                  <a:avLst/>
                </a:prstGeom>
              </p:spPr>
            </p:pic>
          </p:grpSp>
        </p:grpSp>
        <p:sp>
          <p:nvSpPr>
            <p:cNvPr id="25" name="Elipse 139">
              <a:extLst>
                <a:ext uri="{FF2B5EF4-FFF2-40B4-BE49-F238E27FC236}">
                  <a16:creationId xmlns:a16="http://schemas.microsoft.com/office/drawing/2014/main" id="{B5AD4001-720F-35DD-E70A-B828DA56F92E}"/>
                </a:ext>
              </a:extLst>
            </p:cNvPr>
            <p:cNvSpPr/>
            <p:nvPr/>
          </p:nvSpPr>
          <p:spPr>
            <a:xfrm>
              <a:off x="6216691" y="2242066"/>
              <a:ext cx="839358" cy="779851"/>
            </a:xfrm>
            <a:prstGeom prst="ellipse">
              <a:avLst/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grpSp>
          <p:nvGrpSpPr>
            <p:cNvPr id="26" name="object 61">
              <a:extLst>
                <a:ext uri="{FF2B5EF4-FFF2-40B4-BE49-F238E27FC236}">
                  <a16:creationId xmlns:a16="http://schemas.microsoft.com/office/drawing/2014/main" id="{9819FD60-7365-CD20-D9EA-3F59207D6F8F}"/>
                </a:ext>
              </a:extLst>
            </p:cNvPr>
            <p:cNvGrpSpPr/>
            <p:nvPr/>
          </p:nvGrpSpPr>
          <p:grpSpPr>
            <a:xfrm>
              <a:off x="6324650" y="2351170"/>
              <a:ext cx="606887" cy="515649"/>
              <a:chOff x="2271547" y="5738328"/>
              <a:chExt cx="1308735" cy="1059815"/>
            </a:xfrm>
          </p:grpSpPr>
          <p:sp>
            <p:nvSpPr>
              <p:cNvPr id="27" name="object 62">
                <a:extLst>
                  <a:ext uri="{FF2B5EF4-FFF2-40B4-BE49-F238E27FC236}">
                    <a16:creationId xmlns:a16="http://schemas.microsoft.com/office/drawing/2014/main" id="{0D3224AA-511C-71BB-C62C-F26EBC307C9E}"/>
                  </a:ext>
                </a:extLst>
              </p:cNvPr>
              <p:cNvSpPr/>
              <p:nvPr/>
            </p:nvSpPr>
            <p:spPr>
              <a:xfrm>
                <a:off x="2290769" y="6212111"/>
                <a:ext cx="376555" cy="509905"/>
              </a:xfrm>
              <a:custGeom>
                <a:avLst/>
                <a:gdLst/>
                <a:ahLst/>
                <a:cxnLst/>
                <a:rect l="l" t="t" r="r" b="b"/>
                <a:pathLst>
                  <a:path w="376555" h="509904">
                    <a:moveTo>
                      <a:pt x="196212" y="509781"/>
                    </a:moveTo>
                    <a:lnTo>
                      <a:pt x="180522" y="509781"/>
                    </a:lnTo>
                    <a:lnTo>
                      <a:pt x="180522" y="368159"/>
                    </a:lnTo>
                    <a:lnTo>
                      <a:pt x="155055" y="374403"/>
                    </a:lnTo>
                    <a:lnTo>
                      <a:pt x="121487" y="378365"/>
                    </a:lnTo>
                    <a:lnTo>
                      <a:pt x="85525" y="375336"/>
                    </a:lnTo>
                    <a:lnTo>
                      <a:pt x="52880" y="360607"/>
                    </a:lnTo>
                    <a:lnTo>
                      <a:pt x="21676" y="328789"/>
                    </a:lnTo>
                    <a:lnTo>
                      <a:pt x="3611" y="293043"/>
                    </a:lnTo>
                    <a:lnTo>
                      <a:pt x="0" y="257672"/>
                    </a:lnTo>
                    <a:lnTo>
                      <a:pt x="12155" y="226977"/>
                    </a:lnTo>
                    <a:lnTo>
                      <a:pt x="38491" y="207071"/>
                    </a:lnTo>
                    <a:lnTo>
                      <a:pt x="73530" y="201119"/>
                    </a:lnTo>
                    <a:lnTo>
                      <a:pt x="112783" y="209007"/>
                    </a:lnTo>
                    <a:lnTo>
                      <a:pt x="151764" y="230618"/>
                    </a:lnTo>
                    <a:lnTo>
                      <a:pt x="180522" y="271120"/>
                    </a:lnTo>
                    <a:lnTo>
                      <a:pt x="180522" y="219307"/>
                    </a:lnTo>
                    <a:lnTo>
                      <a:pt x="159620" y="203287"/>
                    </a:lnTo>
                    <a:lnTo>
                      <a:pt x="135660" y="179711"/>
                    </a:lnTo>
                    <a:lnTo>
                      <a:pt x="115690" y="150026"/>
                    </a:lnTo>
                    <a:lnTo>
                      <a:pt x="106756" y="115681"/>
                    </a:lnTo>
                    <a:lnTo>
                      <a:pt x="111891" y="71399"/>
                    </a:lnTo>
                    <a:lnTo>
                      <a:pt x="128333" y="34880"/>
                    </a:lnTo>
                    <a:lnTo>
                      <a:pt x="153567" y="9841"/>
                    </a:lnTo>
                    <a:lnTo>
                      <a:pt x="185075" y="0"/>
                    </a:lnTo>
                    <a:lnTo>
                      <a:pt x="217102" y="7980"/>
                    </a:lnTo>
                    <a:lnTo>
                      <a:pt x="243752" y="31502"/>
                    </a:lnTo>
                    <a:lnTo>
                      <a:pt x="262293" y="66999"/>
                    </a:lnTo>
                    <a:lnTo>
                      <a:pt x="269994" y="110906"/>
                    </a:lnTo>
                    <a:lnTo>
                      <a:pt x="261484" y="149433"/>
                    </a:lnTo>
                    <a:lnTo>
                      <a:pt x="239959" y="182737"/>
                    </a:lnTo>
                    <a:lnTo>
                      <a:pt x="215005" y="208251"/>
                    </a:lnTo>
                    <a:lnTo>
                      <a:pt x="196212" y="223404"/>
                    </a:lnTo>
                    <a:lnTo>
                      <a:pt x="196212" y="331670"/>
                    </a:lnTo>
                    <a:lnTo>
                      <a:pt x="224547" y="292251"/>
                    </a:lnTo>
                    <a:lnTo>
                      <a:pt x="263528" y="270641"/>
                    </a:lnTo>
                    <a:lnTo>
                      <a:pt x="302781" y="262755"/>
                    </a:lnTo>
                    <a:lnTo>
                      <a:pt x="337820" y="268712"/>
                    </a:lnTo>
                    <a:lnTo>
                      <a:pt x="364156" y="288628"/>
                    </a:lnTo>
                    <a:lnTo>
                      <a:pt x="376311" y="319313"/>
                    </a:lnTo>
                    <a:lnTo>
                      <a:pt x="372700" y="354681"/>
                    </a:lnTo>
                    <a:lnTo>
                      <a:pt x="354635" y="390430"/>
                    </a:lnTo>
                    <a:lnTo>
                      <a:pt x="323431" y="422258"/>
                    </a:lnTo>
                    <a:lnTo>
                      <a:pt x="290971" y="436928"/>
                    </a:lnTo>
                    <a:lnTo>
                      <a:pt x="255201" y="440009"/>
                    </a:lnTo>
                    <a:lnTo>
                      <a:pt x="221741" y="436128"/>
                    </a:lnTo>
                    <a:lnTo>
                      <a:pt x="196212" y="429911"/>
                    </a:lnTo>
                    <a:lnTo>
                      <a:pt x="196212" y="509781"/>
                    </a:lnTo>
                    <a:close/>
                  </a:path>
                </a:pathLst>
              </a:custGeom>
              <a:solidFill>
                <a:srgbClr val="DBEDEF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304258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pic>
            <p:nvPicPr>
              <p:cNvPr id="28" name="object 63">
                <a:extLst>
                  <a:ext uri="{FF2B5EF4-FFF2-40B4-BE49-F238E27FC236}">
                    <a16:creationId xmlns:a16="http://schemas.microsoft.com/office/drawing/2014/main" id="{416B6B10-CCA8-5142-F2BE-5A6796095B65}"/>
                  </a:ext>
                </a:extLst>
              </p:cNvPr>
              <p:cNvPicPr/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2271547" y="6565323"/>
                <a:ext cx="1308392" cy="232382"/>
              </a:xfrm>
              <a:prstGeom prst="rect">
                <a:avLst/>
              </a:prstGeom>
            </p:spPr>
          </p:pic>
          <p:sp>
            <p:nvSpPr>
              <p:cNvPr id="29" name="object 64">
                <a:extLst>
                  <a:ext uri="{FF2B5EF4-FFF2-40B4-BE49-F238E27FC236}">
                    <a16:creationId xmlns:a16="http://schemas.microsoft.com/office/drawing/2014/main" id="{6ABAA7B4-BF24-BDC1-7AFC-C0F44B06D902}"/>
                  </a:ext>
                </a:extLst>
              </p:cNvPr>
              <p:cNvSpPr/>
              <p:nvPr/>
            </p:nvSpPr>
            <p:spPr>
              <a:xfrm>
                <a:off x="3493679" y="6730121"/>
                <a:ext cx="825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8254" h="6350">
                    <a:moveTo>
                      <a:pt x="6990" y="5723"/>
                    </a:moveTo>
                    <a:lnTo>
                      <a:pt x="5687" y="5604"/>
                    </a:lnTo>
                    <a:lnTo>
                      <a:pt x="5128" y="4944"/>
                    </a:lnTo>
                    <a:lnTo>
                      <a:pt x="3639" y="3132"/>
                    </a:lnTo>
                    <a:lnTo>
                      <a:pt x="1912" y="1473"/>
                    </a:lnTo>
                    <a:lnTo>
                      <a:pt x="0" y="0"/>
                    </a:lnTo>
                    <a:lnTo>
                      <a:pt x="2691" y="1777"/>
                    </a:lnTo>
                    <a:lnTo>
                      <a:pt x="5247" y="3555"/>
                    </a:lnTo>
                    <a:lnTo>
                      <a:pt x="7803" y="5299"/>
                    </a:lnTo>
                    <a:lnTo>
                      <a:pt x="6990" y="5723"/>
                    </a:lnTo>
                    <a:close/>
                  </a:path>
                </a:pathLst>
              </a:custGeom>
              <a:solidFill>
                <a:srgbClr val="56A5B0"/>
              </a:solidFill>
            </p:spPr>
            <p:txBody>
              <a:bodyPr wrap="square" lIns="0" tIns="0" rIns="0" bIns="0" rtlCol="0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304258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endParaRPr>
              </a:p>
            </p:txBody>
          </p:sp>
          <p:pic>
            <p:nvPicPr>
              <p:cNvPr id="30" name="object 65">
                <a:extLst>
                  <a:ext uri="{FF2B5EF4-FFF2-40B4-BE49-F238E27FC236}">
                    <a16:creationId xmlns:a16="http://schemas.microsoft.com/office/drawing/2014/main" id="{D7E619B2-6F54-1497-8458-30C673E23A2A}"/>
                  </a:ext>
                </a:extLst>
              </p:cNvPr>
              <p:cNvPicPr/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2394479" y="5738328"/>
                <a:ext cx="1093952" cy="99756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375562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eliverable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50" y="78619"/>
            <a:ext cx="10347649" cy="798836"/>
          </a:xfrm>
        </p:spPr>
        <p:txBody>
          <a:bodyPr anchor="ctr"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FA15F-D8F6-3D36-F5E7-6F1B91884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693" y="6317673"/>
            <a:ext cx="10079197" cy="521855"/>
          </a:xfrm>
          <a:ln>
            <a:noFill/>
          </a:ln>
        </p:spPr>
        <p:txBody>
          <a:bodyPr anchor="ctr"/>
          <a:lstStyle/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51441E-E06C-268F-0EEA-EBFF6E7A2B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690464" y="42051"/>
            <a:ext cx="2230340" cy="798513"/>
          </a:xfrm>
          <a:prstGeom prst="roundRect">
            <a:avLst/>
          </a:prstGeom>
          <a:solidFill>
            <a:schemeClr val="accent5"/>
          </a:solidFill>
        </p:spPr>
        <p:txBody>
          <a:bodyPr>
            <a:noAutofit/>
          </a:bodyPr>
          <a:lstStyle>
            <a:lvl1pPr algn="r">
              <a:defRPr sz="3600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477DDE-7740-EE7B-AB63-037F34629CDA}"/>
              </a:ext>
            </a:extLst>
          </p:cNvPr>
          <p:cNvSpPr/>
          <p:nvPr userDrawn="1"/>
        </p:nvSpPr>
        <p:spPr>
          <a:xfrm>
            <a:off x="35560" y="1099335"/>
            <a:ext cx="12120880" cy="5641109"/>
          </a:xfrm>
          <a:prstGeom prst="rect">
            <a:avLst/>
          </a:prstGeom>
          <a:solidFill>
            <a:srgbClr val="F2F3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96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Deliverables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50" y="78619"/>
            <a:ext cx="10347649" cy="798836"/>
          </a:xfrm>
        </p:spPr>
        <p:txBody>
          <a:bodyPr anchor="ctr"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C3D7C-4FBF-5021-E6D4-A7E7F003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94" y="1393371"/>
            <a:ext cx="4911828" cy="4783592"/>
          </a:xfrm>
          <a:solidFill>
            <a:schemeClr val="bg1"/>
          </a:solidFill>
        </p:spPr>
        <p:txBody>
          <a:bodyPr/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400" i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endParaRPr lang="es-ES_trad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FA15F-D8F6-3D36-F5E7-6F1B91884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693" y="6317673"/>
            <a:ext cx="10079197" cy="521855"/>
          </a:xfrm>
          <a:ln>
            <a:noFill/>
          </a:ln>
        </p:spPr>
        <p:txBody>
          <a:bodyPr anchor="ctr"/>
          <a:lstStyle/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54242-21A7-0EDC-3F2C-B70BBF29F893}"/>
              </a:ext>
            </a:extLst>
          </p:cNvPr>
          <p:cNvSpPr/>
          <p:nvPr userDrawn="1"/>
        </p:nvSpPr>
        <p:spPr>
          <a:xfrm>
            <a:off x="154694" y="1209456"/>
            <a:ext cx="4911827" cy="1839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85C4FD5-01F8-9693-1AEE-381749A4F8A0}"/>
              </a:ext>
            </a:extLst>
          </p:cNvPr>
          <p:cNvSpPr/>
          <p:nvPr userDrawn="1"/>
        </p:nvSpPr>
        <p:spPr>
          <a:xfrm rot="5400000">
            <a:off x="4242128" y="3545414"/>
            <a:ext cx="2906751" cy="234933"/>
          </a:xfrm>
          <a:prstGeom prst="triangle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4B9BC5-0E40-BA75-1C34-0FA314774C6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8281" y="1173803"/>
            <a:ext cx="4376446" cy="521855"/>
          </a:xfrm>
        </p:spPr>
        <p:txBody>
          <a:bodyPr anchor="t">
            <a:normAutofit/>
          </a:bodyPr>
          <a:lstStyle>
            <a:lvl1pPr>
              <a:defRPr sz="1400" b="1" i="0">
                <a:solidFill>
                  <a:schemeClr val="accent4"/>
                </a:solidFill>
                <a:latin typeface="+mj-lt"/>
              </a:defRPr>
            </a:lvl1pPr>
            <a:lvl2pPr>
              <a:defRPr sz="1400" b="1" i="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s-CO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EAE8274-8D54-45A0-DB33-E983093EA9D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48475" y="1884363"/>
            <a:ext cx="4376738" cy="4292600"/>
          </a:xfrm>
        </p:spPr>
        <p:txBody>
          <a:bodyPr/>
          <a:lstStyle/>
          <a:p>
            <a:endParaRPr lang="es-CO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51441E-E06C-268F-0EEA-EBFF6E7A2B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690464" y="42051"/>
            <a:ext cx="2230340" cy="798513"/>
          </a:xfrm>
          <a:prstGeom prst="roundRect">
            <a:avLst/>
          </a:prstGeom>
          <a:solidFill>
            <a:schemeClr val="accent5"/>
          </a:solidFill>
        </p:spPr>
        <p:txBody>
          <a:bodyPr>
            <a:noAutofit/>
          </a:bodyPr>
          <a:lstStyle>
            <a:lvl1pPr algn="r">
              <a:defRPr sz="3600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99610573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eliverable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550" y="78619"/>
            <a:ext cx="10347649" cy="798836"/>
          </a:xfrm>
        </p:spPr>
        <p:txBody>
          <a:bodyPr anchor="ctr"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C3D7C-4FBF-5021-E6D4-A7E7F003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694" y="1393371"/>
            <a:ext cx="4911828" cy="4783592"/>
          </a:xfrm>
          <a:solidFill>
            <a:schemeClr val="bg1"/>
          </a:solidFill>
        </p:spPr>
        <p:txBody>
          <a:bodyPr/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400" i="0">
                <a:solidFill>
                  <a:schemeClr val="tx1"/>
                </a:solidFill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endParaRPr lang="es-ES_tradnl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FA15F-D8F6-3D36-F5E7-6F1B91884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693" y="6317673"/>
            <a:ext cx="10079197" cy="521855"/>
          </a:xfrm>
          <a:ln>
            <a:noFill/>
          </a:ln>
        </p:spPr>
        <p:txBody>
          <a:bodyPr anchor="ctr"/>
          <a:lstStyle/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354242-21A7-0EDC-3F2C-B70BBF29F893}"/>
              </a:ext>
            </a:extLst>
          </p:cNvPr>
          <p:cNvSpPr/>
          <p:nvPr userDrawn="1"/>
        </p:nvSpPr>
        <p:spPr>
          <a:xfrm>
            <a:off x="154694" y="1209456"/>
            <a:ext cx="4911827" cy="1839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85C4FD5-01F8-9693-1AEE-381749A4F8A0}"/>
              </a:ext>
            </a:extLst>
          </p:cNvPr>
          <p:cNvSpPr/>
          <p:nvPr userDrawn="1"/>
        </p:nvSpPr>
        <p:spPr>
          <a:xfrm rot="5400000">
            <a:off x="4242128" y="3545414"/>
            <a:ext cx="2906751" cy="234933"/>
          </a:xfrm>
          <a:prstGeom prst="triangle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351441E-E06C-268F-0EEA-EBFF6E7A2B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690464" y="42051"/>
            <a:ext cx="2230340" cy="798513"/>
          </a:xfrm>
          <a:prstGeom prst="roundRect">
            <a:avLst/>
          </a:prstGeom>
          <a:solidFill>
            <a:schemeClr val="accent5"/>
          </a:solidFill>
        </p:spPr>
        <p:txBody>
          <a:bodyPr>
            <a:noAutofit/>
          </a:bodyPr>
          <a:lstStyle>
            <a:lvl1pPr algn="r">
              <a:defRPr sz="3600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D8E471E2-CDC6-1E50-4AF8-56DECD1645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8281" y="1173803"/>
            <a:ext cx="4376446" cy="521855"/>
          </a:xfrm>
        </p:spPr>
        <p:txBody>
          <a:bodyPr anchor="t">
            <a:normAutofit/>
          </a:bodyPr>
          <a:lstStyle>
            <a:lvl1pPr>
              <a:defRPr sz="1400" b="1" i="0">
                <a:solidFill>
                  <a:schemeClr val="accent4"/>
                </a:solidFill>
                <a:latin typeface="+mj-lt"/>
              </a:defRPr>
            </a:lvl1pPr>
            <a:lvl2pPr>
              <a:defRPr sz="1400" b="1" i="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s-CO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EAF4EB9-093B-2824-3A51-C9A00302C4B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48281" y="3727674"/>
            <a:ext cx="4376446" cy="521855"/>
          </a:xfrm>
        </p:spPr>
        <p:txBody>
          <a:bodyPr anchor="t">
            <a:normAutofit/>
          </a:bodyPr>
          <a:lstStyle>
            <a:lvl1pPr>
              <a:defRPr sz="1400" b="1" i="0">
                <a:solidFill>
                  <a:schemeClr val="accent4"/>
                </a:solidFill>
                <a:latin typeface="+mj-lt"/>
              </a:defRPr>
            </a:lvl1pPr>
            <a:lvl2pPr>
              <a:defRPr sz="1400" b="1" i="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s-CO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765555C2-EB61-720C-7444-8626B7F89D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48475" y="1884363"/>
            <a:ext cx="4376738" cy="1643062"/>
          </a:xfrm>
        </p:spPr>
        <p:txBody>
          <a:bodyPr/>
          <a:lstStyle/>
          <a:p>
            <a:endParaRPr lang="es-CO"/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BA4C7614-29EF-9EF5-4C3A-9471D7D8A8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48475" y="4391025"/>
            <a:ext cx="4376738" cy="1645920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4573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8 Deliverable deep d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C3D7C-4FBF-5021-E6D4-A7E7F003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5208" y="1448900"/>
            <a:ext cx="5396204" cy="4783592"/>
          </a:xfrm>
        </p:spPr>
        <p:txBody>
          <a:bodyPr/>
          <a:lstStyle>
            <a:lvl1pPr marL="17621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  <a:defRPr sz="1400" b="1" i="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lphaLcPeriod"/>
              <a:defRPr sz="1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romanLcPeriod"/>
              <a:defRPr sz="1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FA15F-D8F6-3D36-F5E7-6F1B91884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693" y="6317673"/>
            <a:ext cx="10079197" cy="521855"/>
          </a:xfrm>
          <a:ln>
            <a:noFill/>
          </a:ln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0B7B01C-C86E-4F0B-9DB4-6754AC7D9D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9960" y="1449354"/>
            <a:ext cx="5349240" cy="4783138"/>
          </a:xfrm>
        </p:spPr>
        <p:txBody>
          <a:bodyPr/>
          <a:lstStyle/>
          <a:p>
            <a:endParaRPr lang="es-CO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3F6377-E847-A0C6-F520-122248FABD04}"/>
              </a:ext>
            </a:extLst>
          </p:cNvPr>
          <p:cNvSpPr/>
          <p:nvPr userDrawn="1"/>
        </p:nvSpPr>
        <p:spPr>
          <a:xfrm>
            <a:off x="139961" y="1265439"/>
            <a:ext cx="5349240" cy="1839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CBF1A9F-3629-810A-98E2-BFF9349BCAAA}"/>
              </a:ext>
            </a:extLst>
          </p:cNvPr>
          <p:cNvSpPr/>
          <p:nvPr userDrawn="1"/>
        </p:nvSpPr>
        <p:spPr>
          <a:xfrm rot="16200000" flipH="1">
            <a:off x="4531377" y="3545414"/>
            <a:ext cx="2906751" cy="234933"/>
          </a:xfrm>
          <a:prstGeom prst="triangle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22E414-A680-CB78-ED0F-02C09EEDF735}"/>
              </a:ext>
            </a:extLst>
          </p:cNvPr>
          <p:cNvSpPr/>
          <p:nvPr userDrawn="1"/>
        </p:nvSpPr>
        <p:spPr>
          <a:xfrm>
            <a:off x="6525208" y="1261023"/>
            <a:ext cx="5394960" cy="18391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latin typeface="Poppins ExtraLight" panose="00000300000000000000" pitchFamily="2" charset="0"/>
              <a:cs typeface="Poppins ExtraLight" panose="000003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2120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C3D7C-4FBF-5021-E6D4-A7E7F003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9314" y="1393371"/>
            <a:ext cx="2677886" cy="4783592"/>
          </a:xfrm>
        </p:spPr>
        <p:txBody>
          <a:bodyPr>
            <a:normAutofit/>
          </a:bodyPr>
          <a:lstStyle>
            <a:lvl1pPr marL="17621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+mj-lt"/>
              </a:defRPr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lphaLcPeriod"/>
              <a:defRPr sz="1200" b="0">
                <a:solidFill>
                  <a:schemeClr val="tx1"/>
                </a:solidFill>
                <a:latin typeface="+mj-lt"/>
              </a:defRPr>
            </a:lvl2pPr>
            <a:lvl3pPr marL="12573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romanLcPeriod"/>
              <a:defRPr sz="1200" b="0">
                <a:solidFill>
                  <a:schemeClr val="tx1"/>
                </a:solidFill>
                <a:latin typeface="+mj-lt"/>
              </a:defRPr>
            </a:lvl3pPr>
            <a:lvl4pPr marL="17145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200" b="0">
                <a:solidFill>
                  <a:schemeClr val="tx1"/>
                </a:solidFill>
                <a:latin typeface="+mj-lt"/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FA15F-D8F6-3D36-F5E7-6F1B91884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693" y="6317673"/>
            <a:ext cx="10079197" cy="521855"/>
          </a:xfrm>
          <a:ln>
            <a:noFill/>
          </a:ln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0B7B01C-C86E-4F0B-9DB4-6754AC7D9DC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4693" y="1393825"/>
            <a:ext cx="8914662" cy="4783138"/>
          </a:xfr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800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205AC-64E7-8BCA-B72F-E282AB82A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4FE429-90C3-107F-B835-C2CB59FD92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AA106A-F82C-A62D-DABA-D399D735D8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340F25-4F68-FD9B-2F4F-9F2526C9E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DE7CF-C641-4B5C-B7CD-978F8CDAD58F}" type="datetime1">
              <a:rPr lang="es-CO" smtClean="0"/>
              <a:t>11/10/2024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A31ACA-21D7-CDD9-FFCF-7386EA70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C9F7C2-E81E-D842-7B00-3E62BAB46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11946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roject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4" name="Rectángulo 27">
            <a:extLst>
              <a:ext uri="{FF2B5EF4-FFF2-40B4-BE49-F238E27FC236}">
                <a16:creationId xmlns:a16="http://schemas.microsoft.com/office/drawing/2014/main" id="{B17E4127-CD01-D06A-92B8-BD6B3A3FFC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5362" y="2400426"/>
            <a:ext cx="1691640" cy="1188720"/>
          </a:xfrm>
          <a:prstGeom prst="rect">
            <a:avLst/>
          </a:prstGeom>
          <a:solidFill>
            <a:srgbClr val="9582FF"/>
          </a:solidFill>
          <a:ln w="9525">
            <a:solidFill>
              <a:srgbClr val="777DF9"/>
            </a:solidFill>
            <a:miter lim="800000"/>
            <a:headEnd/>
            <a:tailEnd/>
          </a:ln>
          <a:effectLst/>
        </p:spPr>
        <p:txBody>
          <a:bodyPr lIns="91340" tIns="45671" rIns="91340" bIns="45671" anchor="ctr"/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+mj-lt"/>
              </a:rPr>
              <a:t>Steering Committee</a:t>
            </a:r>
          </a:p>
        </p:txBody>
      </p:sp>
      <p:sp>
        <p:nvSpPr>
          <p:cNvPr id="6" name="Rectángulo 28">
            <a:extLst>
              <a:ext uri="{FF2B5EF4-FFF2-40B4-BE49-F238E27FC236}">
                <a16:creationId xmlns:a16="http://schemas.microsoft.com/office/drawing/2014/main" id="{BC711A13-D708-5C97-A1DD-00D019649D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5362" y="4950583"/>
            <a:ext cx="1691640" cy="1818184"/>
          </a:xfrm>
          <a:prstGeom prst="rect">
            <a:avLst/>
          </a:prstGeom>
          <a:solidFill>
            <a:srgbClr val="9582FF"/>
          </a:solidFill>
          <a:ln w="9525">
            <a:solidFill>
              <a:srgbClr val="777DF9"/>
            </a:solidFill>
            <a:miter lim="800000"/>
            <a:headEnd/>
            <a:tailEnd/>
          </a:ln>
          <a:effectLst/>
        </p:spPr>
        <p:txBody>
          <a:bodyPr lIns="91340" tIns="45671" rIns="91340" bIns="45671" anchor="ctr"/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+mj-lt"/>
              </a:rPr>
              <a:t>Project Team</a:t>
            </a:r>
          </a:p>
        </p:txBody>
      </p:sp>
      <p:sp>
        <p:nvSpPr>
          <p:cNvPr id="8" name="Rectángulo 29">
            <a:extLst>
              <a:ext uri="{FF2B5EF4-FFF2-40B4-BE49-F238E27FC236}">
                <a16:creationId xmlns:a16="http://schemas.microsoft.com/office/drawing/2014/main" id="{0A01EC68-7C6F-BDDA-3AA4-1AE18EC901A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5362" y="3685027"/>
            <a:ext cx="1691640" cy="1188720"/>
          </a:xfrm>
          <a:prstGeom prst="rect">
            <a:avLst/>
          </a:prstGeom>
          <a:solidFill>
            <a:srgbClr val="9582FF"/>
          </a:solidFill>
          <a:ln w="9525">
            <a:solidFill>
              <a:srgbClr val="777DF9"/>
            </a:solidFill>
            <a:miter lim="800000"/>
            <a:headEnd/>
            <a:tailEnd/>
          </a:ln>
          <a:effectLst/>
        </p:spPr>
        <p:txBody>
          <a:bodyPr lIns="91340" tIns="45671" rIns="91340" bIns="45671" anchor="ctr"/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+mj-lt"/>
              </a:rPr>
              <a:t>Project Management</a:t>
            </a:r>
          </a:p>
        </p:txBody>
      </p:sp>
      <p:sp>
        <p:nvSpPr>
          <p:cNvPr id="9" name="Rectángulo 27">
            <a:extLst>
              <a:ext uri="{FF2B5EF4-FFF2-40B4-BE49-F238E27FC236}">
                <a16:creationId xmlns:a16="http://schemas.microsoft.com/office/drawing/2014/main" id="{BA237E21-852F-647D-729B-CF3727C9680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45362" y="1557947"/>
            <a:ext cx="1691640" cy="694102"/>
          </a:xfrm>
          <a:prstGeom prst="rect">
            <a:avLst/>
          </a:prstGeom>
          <a:solidFill>
            <a:srgbClr val="9582FF"/>
          </a:solidFill>
          <a:ln w="9525">
            <a:solidFill>
              <a:srgbClr val="777DF9"/>
            </a:solidFill>
            <a:miter lim="800000"/>
            <a:headEnd/>
            <a:tailEnd/>
          </a:ln>
          <a:effectLst/>
        </p:spPr>
        <p:txBody>
          <a:bodyPr lIns="91340" tIns="45671" rIns="91340" bIns="45671" anchor="ctr"/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+mj-lt"/>
              </a:rPr>
              <a:t>Sponsors</a:t>
            </a:r>
          </a:p>
        </p:txBody>
      </p: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1FA3E036-BD6E-8A2E-613B-6AC615248460}"/>
              </a:ext>
            </a:extLst>
          </p:cNvPr>
          <p:cNvCxnSpPr>
            <a:cxnSpLocks/>
          </p:cNvCxnSpPr>
          <p:nvPr userDrawn="1"/>
        </p:nvCxnSpPr>
        <p:spPr>
          <a:xfrm>
            <a:off x="145362" y="2326637"/>
            <a:ext cx="1192327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775A324F-C430-BB4B-6CCE-B6698DB05669}"/>
              </a:ext>
            </a:extLst>
          </p:cNvPr>
          <p:cNvCxnSpPr>
            <a:cxnSpLocks/>
          </p:cNvCxnSpPr>
          <p:nvPr userDrawn="1"/>
        </p:nvCxnSpPr>
        <p:spPr>
          <a:xfrm>
            <a:off x="145362" y="3635467"/>
            <a:ext cx="1192327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2B13274A-FE0F-6AE3-C1FA-05AEA45660F0}"/>
              </a:ext>
            </a:extLst>
          </p:cNvPr>
          <p:cNvCxnSpPr>
            <a:cxnSpLocks/>
          </p:cNvCxnSpPr>
          <p:nvPr userDrawn="1"/>
        </p:nvCxnSpPr>
        <p:spPr>
          <a:xfrm>
            <a:off x="145362" y="4916871"/>
            <a:ext cx="1192327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C68E9A4E-87F8-008D-0EE5-4D4819867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498" y="1197040"/>
            <a:ext cx="738596" cy="227261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C8420B8-1D58-A6F8-C40B-9011973667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7617" y="991423"/>
            <a:ext cx="914400" cy="551527"/>
          </a:xfrm>
        </p:spPr>
        <p:txBody>
          <a:bodyPr/>
          <a:lstStyle/>
          <a:p>
            <a:endParaRPr lang="es-CO"/>
          </a:p>
        </p:txBody>
      </p:sp>
      <p:sp>
        <p:nvSpPr>
          <p:cNvPr id="17" name="Rectángulo 37">
            <a:extLst>
              <a:ext uri="{FF2B5EF4-FFF2-40B4-BE49-F238E27FC236}">
                <a16:creationId xmlns:a16="http://schemas.microsoft.com/office/drawing/2014/main" id="{3B26E765-45BE-2F2E-CCFF-E6CEC51D8ED3}"/>
              </a:ext>
            </a:extLst>
          </p:cNvPr>
          <p:cNvSpPr/>
          <p:nvPr userDrawn="1"/>
        </p:nvSpPr>
        <p:spPr>
          <a:xfrm>
            <a:off x="1922106" y="1557938"/>
            <a:ext cx="3420000" cy="5210829"/>
          </a:xfrm>
          <a:prstGeom prst="rect">
            <a:avLst/>
          </a:prstGeom>
          <a:solidFill>
            <a:schemeClr val="accent3">
              <a:lumMod val="20000"/>
              <a:lumOff val="80000"/>
              <a:alpha val="44000"/>
            </a:schemeClr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4625" indent="-174625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rgbClr val="304258"/>
              </a:solidFill>
              <a:cs typeface="Arial" panose="020B0604020202020204" pitchFamily="34" charset="0"/>
            </a:endParaRPr>
          </a:p>
        </p:txBody>
      </p:sp>
      <p:sp>
        <p:nvSpPr>
          <p:cNvPr id="18" name="Rectángulo 37">
            <a:extLst>
              <a:ext uri="{FF2B5EF4-FFF2-40B4-BE49-F238E27FC236}">
                <a16:creationId xmlns:a16="http://schemas.microsoft.com/office/drawing/2014/main" id="{BD5C7593-8E45-28F3-88F9-8246F9FCED62}"/>
              </a:ext>
            </a:extLst>
          </p:cNvPr>
          <p:cNvSpPr/>
          <p:nvPr userDrawn="1"/>
        </p:nvSpPr>
        <p:spPr>
          <a:xfrm>
            <a:off x="5604817" y="1568552"/>
            <a:ext cx="3420000" cy="5210829"/>
          </a:xfrm>
          <a:prstGeom prst="rect">
            <a:avLst/>
          </a:prstGeom>
          <a:solidFill>
            <a:schemeClr val="accent3">
              <a:lumMod val="20000"/>
              <a:lumOff val="80000"/>
              <a:alpha val="44000"/>
            </a:schemeClr>
          </a:solidFill>
        </p:spPr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74625" indent="-174625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</a:pPr>
            <a:endParaRPr lang="en-US" sz="1200">
              <a:solidFill>
                <a:srgbClr val="304258"/>
              </a:solidFill>
              <a:cs typeface="Arial" panose="020B0604020202020204" pitchFamily="34" charset="0"/>
            </a:endParaRPr>
          </a:p>
        </p:txBody>
      </p:sp>
      <p:sp>
        <p:nvSpPr>
          <p:cNvPr id="19" name="Triángulo isósceles 4">
            <a:extLst>
              <a:ext uri="{FF2B5EF4-FFF2-40B4-BE49-F238E27FC236}">
                <a16:creationId xmlns:a16="http://schemas.microsoft.com/office/drawing/2014/main" id="{B15266C6-0D5C-5124-83AE-66A6FF0C07F8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8744730" y="2931629"/>
            <a:ext cx="955827" cy="129769"/>
          </a:xfrm>
          <a:prstGeom prst="triangle">
            <a:avLst>
              <a:gd name="adj" fmla="val 50000"/>
            </a:avLst>
          </a:prstGeom>
          <a:solidFill>
            <a:srgbClr val="9582FF"/>
          </a:solidFill>
          <a:ln w="9525">
            <a:noFill/>
            <a:miter lim="800000"/>
            <a:headEnd/>
            <a:tailEnd/>
          </a:ln>
          <a:effectLst/>
        </p:spPr>
        <p:txBody>
          <a:bodyPr lIns="91340" tIns="45671" rIns="91340" bIns="45671" anchor="ctr"/>
          <a:lstStyle/>
          <a:p>
            <a:pPr algn="ctr">
              <a:defRPr/>
            </a:pPr>
            <a:endParaRPr lang="en-US" sz="1200">
              <a:solidFill>
                <a:srgbClr val="304258"/>
              </a:solidFill>
            </a:endParaRPr>
          </a:p>
        </p:txBody>
      </p:sp>
      <p:sp>
        <p:nvSpPr>
          <p:cNvPr id="20" name="Triángulo isósceles 4">
            <a:extLst>
              <a:ext uri="{FF2B5EF4-FFF2-40B4-BE49-F238E27FC236}">
                <a16:creationId xmlns:a16="http://schemas.microsoft.com/office/drawing/2014/main" id="{60E48D47-FF3E-B32D-258F-430FD2972CF2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8744729" y="4190202"/>
            <a:ext cx="955827" cy="129769"/>
          </a:xfrm>
          <a:prstGeom prst="triangle">
            <a:avLst>
              <a:gd name="adj" fmla="val 50000"/>
            </a:avLst>
          </a:prstGeom>
          <a:solidFill>
            <a:srgbClr val="9582FF"/>
          </a:solidFill>
          <a:ln w="9525">
            <a:noFill/>
            <a:miter lim="800000"/>
            <a:headEnd/>
            <a:tailEnd/>
          </a:ln>
          <a:effectLst/>
        </p:spPr>
        <p:txBody>
          <a:bodyPr lIns="91340" tIns="45671" rIns="91340" bIns="45671" anchor="ctr"/>
          <a:lstStyle/>
          <a:p>
            <a:pPr algn="ctr">
              <a:defRPr/>
            </a:pPr>
            <a:endParaRPr lang="en-US" sz="1200">
              <a:solidFill>
                <a:srgbClr val="304258"/>
              </a:solidFill>
            </a:endParaRPr>
          </a:p>
        </p:txBody>
      </p:sp>
      <p:sp>
        <p:nvSpPr>
          <p:cNvPr id="21" name="Triángulo isósceles 4">
            <a:extLst>
              <a:ext uri="{FF2B5EF4-FFF2-40B4-BE49-F238E27FC236}">
                <a16:creationId xmlns:a16="http://schemas.microsoft.com/office/drawing/2014/main" id="{80DB0719-00AB-2386-93BE-EA1B2C364A79}"/>
              </a:ext>
            </a:extLst>
          </p:cNvPr>
          <p:cNvSpPr>
            <a:spLocks noChangeArrowheads="1"/>
          </p:cNvSpPr>
          <p:nvPr userDrawn="1"/>
        </p:nvSpPr>
        <p:spPr bwMode="auto">
          <a:xfrm rot="5400000">
            <a:off x="8491122" y="5729683"/>
            <a:ext cx="1463040" cy="129769"/>
          </a:xfrm>
          <a:prstGeom prst="triangle">
            <a:avLst>
              <a:gd name="adj" fmla="val 50000"/>
            </a:avLst>
          </a:prstGeom>
          <a:solidFill>
            <a:srgbClr val="9582FF"/>
          </a:solidFill>
          <a:ln w="9525">
            <a:noFill/>
            <a:miter lim="800000"/>
            <a:headEnd/>
            <a:tailEnd/>
          </a:ln>
          <a:effectLst/>
        </p:spPr>
        <p:txBody>
          <a:bodyPr lIns="91340" tIns="45671" rIns="91340" bIns="45671" anchor="ctr"/>
          <a:lstStyle/>
          <a:p>
            <a:pPr algn="ctr">
              <a:defRPr/>
            </a:pPr>
            <a:endParaRPr lang="en-US" sz="1200">
              <a:solidFill>
                <a:srgbClr val="304258"/>
              </a:solidFill>
            </a:endParaRPr>
          </a:p>
        </p:txBody>
      </p:sp>
      <p:sp>
        <p:nvSpPr>
          <p:cNvPr id="22" name="CuadroTexto 5">
            <a:extLst>
              <a:ext uri="{FF2B5EF4-FFF2-40B4-BE49-F238E27FC236}">
                <a16:creationId xmlns:a16="http://schemas.microsoft.com/office/drawing/2014/main" id="{11C25805-2BB7-C063-0D76-933EC8C616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384321" y="2478198"/>
            <a:ext cx="2994236" cy="106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0" tIns="45671" rIns="91340" bIns="45671" anchor="ctr">
            <a:spAutoFit/>
          </a:bodyPr>
          <a:lstStyle>
            <a:lvl1pPr marL="180975" indent="-18097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marL="285750" indent="-285750" eaLnBrk="1" hangingPunct="1">
              <a:spcBef>
                <a:spcPts val="600"/>
              </a:spcBef>
              <a:buClr>
                <a:srgbClr val="9683FF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1200">
                <a:solidFill>
                  <a:srgbClr val="304258"/>
                </a:solidFill>
                <a:latin typeface="+mn-lt"/>
                <a:ea typeface="Lato"/>
                <a:cs typeface="Poppins ExtraLight" panose="00000300000000000000" pitchFamily="2" charset="0"/>
              </a:rPr>
              <a:t>Project leadership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9683FF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1200">
                <a:solidFill>
                  <a:srgbClr val="304258"/>
                </a:solidFill>
                <a:latin typeface="+mn-lt"/>
                <a:ea typeface="Lato"/>
                <a:cs typeface="Poppins ExtraLight" panose="00000300000000000000" pitchFamily="2" charset="0"/>
              </a:rPr>
              <a:t>Decision making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9683FF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1200">
                <a:solidFill>
                  <a:srgbClr val="304258"/>
                </a:solidFill>
                <a:latin typeface="+mn-lt"/>
                <a:ea typeface="Lato"/>
                <a:cs typeface="Poppins ExtraLight" panose="00000300000000000000" pitchFamily="2" charset="0"/>
              </a:rPr>
              <a:t>Issue resolution</a:t>
            </a:r>
          </a:p>
          <a:p>
            <a:pPr marL="285750" indent="-285750" eaLnBrk="1" hangingPunct="1">
              <a:spcBef>
                <a:spcPts val="600"/>
              </a:spcBef>
              <a:buClr>
                <a:srgbClr val="9683FF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1200">
                <a:solidFill>
                  <a:srgbClr val="304258"/>
                </a:solidFill>
                <a:latin typeface="+mn-lt"/>
                <a:ea typeface="Lato"/>
                <a:cs typeface="Poppins ExtraLight" panose="00000300000000000000" pitchFamily="2" charset="0"/>
              </a:rPr>
              <a:t>Experience</a:t>
            </a:r>
          </a:p>
        </p:txBody>
      </p:sp>
      <p:sp>
        <p:nvSpPr>
          <p:cNvPr id="23" name="CuadroTexto 42">
            <a:extLst>
              <a:ext uri="{FF2B5EF4-FFF2-40B4-BE49-F238E27FC236}">
                <a16:creationId xmlns:a16="http://schemas.microsoft.com/office/drawing/2014/main" id="{FBDD9321-09C9-1E09-942B-C8455AE1EF2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411266" y="5179892"/>
            <a:ext cx="2795956" cy="115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0" tIns="45671" rIns="91340" bIns="45671" anchor="ctr">
            <a:spAutoFit/>
          </a:bodyPr>
          <a:lstStyle>
            <a:defPPr>
              <a:defRPr lang="es-CO"/>
            </a:defPPr>
            <a:lvl1pPr marL="285750" indent="-285750">
              <a:lnSpc>
                <a:spcPct val="90000"/>
              </a:lnSpc>
              <a:spcBef>
                <a:spcPts val="600"/>
              </a:spcBef>
              <a:buClr>
                <a:srgbClr val="9683FF"/>
              </a:buClr>
              <a:buSzPct val="120000"/>
              <a:buFont typeface="Wingdings" panose="05000000000000000000" pitchFamily="2" charset="2"/>
              <a:buChar char="§"/>
              <a:defRPr sz="1200" i="0">
                <a:solidFill>
                  <a:srgbClr val="171917"/>
                </a:solidFill>
                <a:ea typeface="Lato"/>
                <a:cs typeface="Poppins ExtraLight" panose="00000300000000000000" pitchFamily="2" charset="0"/>
              </a:defRPr>
            </a:lvl1pPr>
            <a:lvl2pPr marL="742950" indent="-285750" eaLnBrk="0" hangingPunct="0"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>
                <a:solidFill>
                  <a:srgbClr val="304258"/>
                </a:solidFill>
              </a:rPr>
              <a:t>Data gathering</a:t>
            </a:r>
          </a:p>
          <a:p>
            <a:r>
              <a:rPr lang="en-US">
                <a:solidFill>
                  <a:srgbClr val="304258"/>
                </a:solidFill>
              </a:rPr>
              <a:t>Analysis structuring and execution</a:t>
            </a:r>
          </a:p>
          <a:p>
            <a:r>
              <a:rPr lang="en-US">
                <a:solidFill>
                  <a:srgbClr val="304258"/>
                </a:solidFill>
              </a:rPr>
              <a:t>Technical expertise</a:t>
            </a:r>
          </a:p>
          <a:p>
            <a:r>
              <a:rPr lang="en-US">
                <a:solidFill>
                  <a:srgbClr val="304258"/>
                </a:solidFill>
              </a:rPr>
              <a:t>Logistics</a:t>
            </a:r>
          </a:p>
        </p:txBody>
      </p:sp>
      <p:sp>
        <p:nvSpPr>
          <p:cNvPr id="24" name="CuadroTexto 5">
            <a:extLst>
              <a:ext uri="{FF2B5EF4-FFF2-40B4-BE49-F238E27FC236}">
                <a16:creationId xmlns:a16="http://schemas.microsoft.com/office/drawing/2014/main" id="{C33B6DEE-77CE-AB15-CDD3-26F8D5F298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330940" y="3713636"/>
            <a:ext cx="2795956" cy="115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40" tIns="45671" rIns="91340" bIns="45671" anchor="ctr">
            <a:spAutoFit/>
          </a:bodyPr>
          <a:lstStyle>
            <a:defPPr>
              <a:defRPr lang="es-CO"/>
            </a:defPPr>
            <a:lvl1pPr marL="285750" indent="-285750" eaLnBrk="0" hangingPunct="0">
              <a:lnSpc>
                <a:spcPct val="90000"/>
              </a:lnSpc>
              <a:spcBef>
                <a:spcPts val="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300" i="1">
                <a:solidFill>
                  <a:srgbClr val="000000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ts val="600"/>
              </a:spcBef>
              <a:buClr>
                <a:srgbClr val="9683FF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1200" i="0">
                <a:solidFill>
                  <a:srgbClr val="304258"/>
                </a:solidFill>
                <a:latin typeface="+mn-lt"/>
                <a:ea typeface="Lato"/>
                <a:cs typeface="Poppins ExtraLight"/>
              </a:rPr>
              <a:t>Expertise</a:t>
            </a:r>
            <a:endParaRPr lang="en-US" sz="1200" i="0">
              <a:solidFill>
                <a:srgbClr val="304258"/>
              </a:solidFill>
              <a:latin typeface="+mn-lt"/>
              <a:ea typeface="Lato"/>
              <a:cs typeface="Poppins ExtraLight" panose="00000300000000000000" pitchFamily="2" charset="0"/>
            </a:endParaRPr>
          </a:p>
          <a:p>
            <a:pPr eaLnBrk="1" hangingPunct="1">
              <a:spcBef>
                <a:spcPts val="600"/>
              </a:spcBef>
              <a:buClr>
                <a:srgbClr val="9683FF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1200" i="0">
                <a:solidFill>
                  <a:srgbClr val="304258"/>
                </a:solidFill>
                <a:latin typeface="+mn-lt"/>
                <a:ea typeface="Lato"/>
                <a:cs typeface="Poppins ExtraLight"/>
              </a:rPr>
              <a:t>Agile workflow management</a:t>
            </a:r>
          </a:p>
          <a:p>
            <a:pPr eaLnBrk="1" hangingPunct="1">
              <a:spcBef>
                <a:spcPts val="600"/>
              </a:spcBef>
              <a:buClr>
                <a:srgbClr val="9683FF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1200" i="0">
                <a:solidFill>
                  <a:srgbClr val="304258"/>
                </a:solidFill>
                <a:latin typeface="+mn-lt"/>
                <a:ea typeface="Lato"/>
                <a:cs typeface="Poppins ExtraLight"/>
              </a:rPr>
              <a:t>Hypothesis validation</a:t>
            </a:r>
          </a:p>
          <a:p>
            <a:pPr eaLnBrk="1" hangingPunct="1">
              <a:spcBef>
                <a:spcPts val="600"/>
              </a:spcBef>
              <a:buClr>
                <a:srgbClr val="9683FF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sz="1200" i="0">
                <a:solidFill>
                  <a:srgbClr val="304258"/>
                </a:solidFill>
                <a:latin typeface="+mn-lt"/>
                <a:ea typeface="Lato"/>
                <a:cs typeface="Poppins ExtraLight"/>
              </a:rPr>
              <a:t>Recommendations and quality control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C3D7C-4FBF-5021-E6D4-A7E7F003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2106" y="1556322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80AB7971-92DE-EA19-58C6-9EDC21B3E5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922106" y="2400426"/>
            <a:ext cx="3420000" cy="1188719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DCA419A-D307-C10C-47FF-B8A3E33249CE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1922106" y="3691371"/>
            <a:ext cx="3420000" cy="1188719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D0AB5A4-39E5-CFDC-A3F8-C348A85CC88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22106" y="4964505"/>
            <a:ext cx="3420000" cy="180426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5D10976-FF2D-457E-6AB2-6B30D275C69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04817" y="1548211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80D16BBE-F162-80A7-F90B-600E14A348A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604817" y="2395545"/>
            <a:ext cx="3420000" cy="1188719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083FA612-54A2-AA38-69FF-E8E22519EF1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615043" y="3685028"/>
            <a:ext cx="3420000" cy="1188719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F151C0AF-7644-06E4-EBC6-2962635BA36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5615043" y="4964505"/>
            <a:ext cx="3420000" cy="1804262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822113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Investment 2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7">
            <a:extLst>
              <a:ext uri="{FF2B5EF4-FFF2-40B4-BE49-F238E27FC236}">
                <a16:creationId xmlns:a16="http://schemas.microsoft.com/office/drawing/2014/main" id="{4F3DDA03-AE81-5275-8188-AF428E29774A}"/>
              </a:ext>
            </a:extLst>
          </p:cNvPr>
          <p:cNvSpPr/>
          <p:nvPr userDrawn="1"/>
        </p:nvSpPr>
        <p:spPr>
          <a:xfrm>
            <a:off x="176323" y="1796206"/>
            <a:ext cx="12032785" cy="795528"/>
          </a:xfrm>
          <a:prstGeom prst="rect">
            <a:avLst/>
          </a:prstGeom>
          <a:solidFill>
            <a:schemeClr val="accent4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+mj-lt"/>
            </a:endParaRPr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6EC9BCCA-AC53-2708-25C7-C5D8082EC251}"/>
              </a:ext>
            </a:extLst>
          </p:cNvPr>
          <p:cNvSpPr/>
          <p:nvPr userDrawn="1"/>
        </p:nvSpPr>
        <p:spPr>
          <a:xfrm>
            <a:off x="251925" y="3337715"/>
            <a:ext cx="12032785" cy="795528"/>
          </a:xfrm>
          <a:prstGeom prst="rect">
            <a:avLst/>
          </a:prstGeom>
          <a:solidFill>
            <a:schemeClr val="accent4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6" name="Rectángulo 28">
            <a:extLst>
              <a:ext uri="{FF2B5EF4-FFF2-40B4-BE49-F238E27FC236}">
                <a16:creationId xmlns:a16="http://schemas.microsoft.com/office/drawing/2014/main" id="{BC711A13-D708-5C97-A1DD-00D019649D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1925" y="5438416"/>
            <a:ext cx="2472613" cy="691795"/>
          </a:xfrm>
          <a:prstGeom prst="rect">
            <a:avLst/>
          </a:prstGeom>
          <a:solidFill>
            <a:srgbClr val="9582FF"/>
          </a:solidFill>
          <a:ln w="9525">
            <a:solidFill>
              <a:srgbClr val="777DF9"/>
            </a:solidFill>
            <a:miter lim="800000"/>
            <a:headEnd/>
            <a:tailEnd/>
          </a:ln>
          <a:effectLst/>
        </p:spPr>
        <p:txBody>
          <a:bodyPr lIns="91340" tIns="45671" rIns="91340" bIns="45671" anchor="ctr"/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+mj-lt"/>
              </a:rPr>
              <a:t>Proposed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2585-D90D-7AB4-EDE1-F684B1413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875" y="5438416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1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3FE29B9-A305-81B5-E1A3-1B7BB8258339}"/>
              </a:ext>
            </a:extLst>
          </p:cNvPr>
          <p:cNvSpPr/>
          <p:nvPr userDrawn="1"/>
        </p:nvSpPr>
        <p:spPr>
          <a:xfrm rot="10800000">
            <a:off x="5025900" y="5038315"/>
            <a:ext cx="2906751" cy="234933"/>
          </a:xfrm>
          <a:prstGeom prst="triangle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976CBE3A-5D9F-E047-1597-12A7A54039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926" y="1796206"/>
            <a:ext cx="2472613" cy="798513"/>
          </a:xfrm>
          <a:prstGeom prst="rect">
            <a:avLst/>
          </a:prstGeom>
          <a:solidFill>
            <a:schemeClr val="accent4"/>
          </a:solidFill>
        </p:spPr>
        <p:txBody>
          <a:bodyPr>
            <a:noAutofit/>
          </a:bodyPr>
          <a:lstStyle>
            <a:lvl1pPr algn="l">
              <a:defRPr sz="13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EA52E33-E48F-1445-949D-2C64268EBF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74656" y="1191913"/>
            <a:ext cx="3420000" cy="521855"/>
          </a:xfrm>
        </p:spPr>
        <p:txBody>
          <a:bodyPr anchor="t">
            <a:normAutofit/>
          </a:bodyPr>
          <a:lstStyle>
            <a:lvl1pPr>
              <a:defRPr sz="1400" b="1" i="0">
                <a:solidFill>
                  <a:schemeClr val="accent4"/>
                </a:solidFill>
                <a:latin typeface="+mj-lt"/>
              </a:defRPr>
            </a:lvl1pPr>
            <a:lvl2pPr>
              <a:defRPr sz="1400" b="1" i="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s-CO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32A703EA-763E-D07F-B8B3-53B1498C55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19469" y="1191912"/>
            <a:ext cx="3420000" cy="521855"/>
          </a:xfrm>
        </p:spPr>
        <p:txBody>
          <a:bodyPr anchor="t">
            <a:normAutofit/>
          </a:bodyPr>
          <a:lstStyle>
            <a:lvl1pPr>
              <a:defRPr sz="1400" b="1" i="0">
                <a:solidFill>
                  <a:schemeClr val="accent4"/>
                </a:solidFill>
                <a:latin typeface="+mj-lt"/>
              </a:defRPr>
            </a:lvl1pPr>
            <a:lvl2pPr>
              <a:defRPr sz="1400" b="1" i="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s-CO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FC02BCC7-5CFC-94D9-7203-56CF0E1A9E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1925" y="3334730"/>
            <a:ext cx="2472613" cy="798513"/>
          </a:xfrm>
          <a:prstGeom prst="rect">
            <a:avLst/>
          </a:prstGeom>
          <a:solidFill>
            <a:schemeClr val="accent4"/>
          </a:solidFill>
        </p:spPr>
        <p:txBody>
          <a:bodyPr>
            <a:noAutofit/>
          </a:bodyPr>
          <a:lstStyle>
            <a:lvl1pPr algn="l">
              <a:defRPr sz="13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EF4ED42-01E0-27B3-600F-68E2D139C75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274656" y="1796206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2493816-FC92-64BB-2A0E-9B9BB6C407A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419469" y="1796206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F4E302A-ECB5-000C-351E-0639CAC01CE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4656" y="3339901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B29E30BF-4089-220C-F412-64863D3D9FD6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7419469" y="3334730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480031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nvestment 3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7">
            <a:extLst>
              <a:ext uri="{FF2B5EF4-FFF2-40B4-BE49-F238E27FC236}">
                <a16:creationId xmlns:a16="http://schemas.microsoft.com/office/drawing/2014/main" id="{4F3DDA03-AE81-5275-8188-AF428E29774A}"/>
              </a:ext>
            </a:extLst>
          </p:cNvPr>
          <p:cNvSpPr/>
          <p:nvPr userDrawn="1"/>
        </p:nvSpPr>
        <p:spPr>
          <a:xfrm>
            <a:off x="176323" y="1796206"/>
            <a:ext cx="12032785" cy="795528"/>
          </a:xfrm>
          <a:prstGeom prst="rect">
            <a:avLst/>
          </a:prstGeom>
          <a:solidFill>
            <a:schemeClr val="accent4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+mj-lt"/>
            </a:endParaRPr>
          </a:p>
        </p:txBody>
      </p:sp>
      <p:sp>
        <p:nvSpPr>
          <p:cNvPr id="45" name="Rectangle 17">
            <a:extLst>
              <a:ext uri="{FF2B5EF4-FFF2-40B4-BE49-F238E27FC236}">
                <a16:creationId xmlns:a16="http://schemas.microsoft.com/office/drawing/2014/main" id="{1AA35DD0-A87F-C4D2-58A0-3B958F0B8A3A}"/>
              </a:ext>
            </a:extLst>
          </p:cNvPr>
          <p:cNvSpPr/>
          <p:nvPr userDrawn="1"/>
        </p:nvSpPr>
        <p:spPr>
          <a:xfrm>
            <a:off x="251926" y="2799463"/>
            <a:ext cx="12032785" cy="795528"/>
          </a:xfrm>
          <a:prstGeom prst="rect">
            <a:avLst/>
          </a:prstGeom>
          <a:solidFill>
            <a:schemeClr val="accent4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+mj-lt"/>
            </a:endParaRPr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6EC9BCCA-AC53-2708-25C7-C5D8082EC251}"/>
              </a:ext>
            </a:extLst>
          </p:cNvPr>
          <p:cNvSpPr/>
          <p:nvPr userDrawn="1"/>
        </p:nvSpPr>
        <p:spPr>
          <a:xfrm>
            <a:off x="251925" y="3860231"/>
            <a:ext cx="12032785" cy="795528"/>
          </a:xfrm>
          <a:prstGeom prst="rect">
            <a:avLst/>
          </a:prstGeom>
          <a:solidFill>
            <a:schemeClr val="accent4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6" name="Rectángulo 28">
            <a:extLst>
              <a:ext uri="{FF2B5EF4-FFF2-40B4-BE49-F238E27FC236}">
                <a16:creationId xmlns:a16="http://schemas.microsoft.com/office/drawing/2014/main" id="{BC711A13-D708-5C97-A1DD-00D019649D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1925" y="5438416"/>
            <a:ext cx="2472613" cy="691795"/>
          </a:xfrm>
          <a:prstGeom prst="rect">
            <a:avLst/>
          </a:prstGeom>
          <a:solidFill>
            <a:srgbClr val="9582FF"/>
          </a:solidFill>
          <a:ln w="9525">
            <a:solidFill>
              <a:srgbClr val="777DF9"/>
            </a:solidFill>
            <a:miter lim="800000"/>
            <a:headEnd/>
            <a:tailEnd/>
          </a:ln>
          <a:effectLst/>
        </p:spPr>
        <p:txBody>
          <a:bodyPr lIns="91340" tIns="45671" rIns="91340" bIns="45671" anchor="ctr"/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+mj-lt"/>
              </a:rPr>
              <a:t>Proposed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2585-D90D-7AB4-EDE1-F684B1413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875" y="5438416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1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3FE29B9-A305-81B5-E1A3-1B7BB8258339}"/>
              </a:ext>
            </a:extLst>
          </p:cNvPr>
          <p:cNvSpPr/>
          <p:nvPr userDrawn="1"/>
        </p:nvSpPr>
        <p:spPr>
          <a:xfrm rot="10800000">
            <a:off x="5025900" y="5038315"/>
            <a:ext cx="2906751" cy="234933"/>
          </a:xfrm>
          <a:prstGeom prst="triangle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976CBE3A-5D9F-E047-1597-12A7A54039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926" y="1796206"/>
            <a:ext cx="2472613" cy="798513"/>
          </a:xfrm>
          <a:prstGeom prst="rect">
            <a:avLst/>
          </a:prstGeom>
          <a:solidFill>
            <a:schemeClr val="accent4"/>
          </a:solidFill>
        </p:spPr>
        <p:txBody>
          <a:bodyPr>
            <a:noAutofit/>
          </a:bodyPr>
          <a:lstStyle>
            <a:lvl1pPr algn="l">
              <a:defRPr sz="13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EA52E33-E48F-1445-949D-2C64268EBF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74656" y="1191913"/>
            <a:ext cx="3420000" cy="521855"/>
          </a:xfrm>
        </p:spPr>
        <p:txBody>
          <a:bodyPr anchor="t">
            <a:normAutofit/>
          </a:bodyPr>
          <a:lstStyle>
            <a:lvl1pPr>
              <a:defRPr sz="1400" b="1" i="0">
                <a:solidFill>
                  <a:schemeClr val="accent4"/>
                </a:solidFill>
                <a:latin typeface="+mj-lt"/>
              </a:defRPr>
            </a:lvl1pPr>
            <a:lvl2pPr>
              <a:defRPr sz="1400" b="1" i="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s-CO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32A703EA-763E-D07F-B8B3-53B1498C55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19469" y="1191912"/>
            <a:ext cx="3420000" cy="521855"/>
          </a:xfrm>
        </p:spPr>
        <p:txBody>
          <a:bodyPr anchor="t">
            <a:normAutofit/>
          </a:bodyPr>
          <a:lstStyle>
            <a:lvl1pPr>
              <a:defRPr sz="1400" b="1" i="0">
                <a:solidFill>
                  <a:schemeClr val="accent4"/>
                </a:solidFill>
                <a:latin typeface="+mj-lt"/>
              </a:defRPr>
            </a:lvl1pPr>
            <a:lvl2pPr>
              <a:defRPr sz="1400" b="1" i="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s-CO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1F725D9A-6654-32A1-C59B-F5D9D68DAD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1926" y="2796478"/>
            <a:ext cx="2472613" cy="798513"/>
          </a:xfrm>
          <a:prstGeom prst="rect">
            <a:avLst/>
          </a:prstGeom>
          <a:solidFill>
            <a:schemeClr val="accent4"/>
          </a:solidFill>
        </p:spPr>
        <p:txBody>
          <a:bodyPr>
            <a:noAutofit/>
          </a:bodyPr>
          <a:lstStyle>
            <a:lvl1pPr algn="l">
              <a:defRPr sz="13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FC02BCC7-5CFC-94D9-7203-56CF0E1A9E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1925" y="3857246"/>
            <a:ext cx="2472613" cy="798513"/>
          </a:xfrm>
          <a:prstGeom prst="rect">
            <a:avLst/>
          </a:prstGeom>
          <a:solidFill>
            <a:schemeClr val="accent4"/>
          </a:solidFill>
        </p:spPr>
        <p:txBody>
          <a:bodyPr>
            <a:noAutofit/>
          </a:bodyPr>
          <a:lstStyle>
            <a:lvl1pPr algn="l">
              <a:defRPr sz="13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EF4ED42-01E0-27B3-600F-68E2D139C75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274656" y="1796206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2493816-FC92-64BB-2A0E-9B9BB6C407A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419469" y="1796206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A1D6AF1-BA48-4D36-AFC5-10ED6EC0B589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274656" y="2796478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8CB96E9E-2BD7-5B0E-96C4-A14BF90E837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7419469" y="2790422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F4E302A-ECB5-000C-351E-0639CAC01CE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4656" y="3862417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B29E30BF-4089-220C-F412-64863D3D9FD6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7419469" y="3857246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675555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Investment 4 ph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17">
            <a:extLst>
              <a:ext uri="{FF2B5EF4-FFF2-40B4-BE49-F238E27FC236}">
                <a16:creationId xmlns:a16="http://schemas.microsoft.com/office/drawing/2014/main" id="{4F3DDA03-AE81-5275-8188-AF428E29774A}"/>
              </a:ext>
            </a:extLst>
          </p:cNvPr>
          <p:cNvSpPr/>
          <p:nvPr userDrawn="1"/>
        </p:nvSpPr>
        <p:spPr>
          <a:xfrm>
            <a:off x="176323" y="1796206"/>
            <a:ext cx="12032785" cy="795528"/>
          </a:xfrm>
          <a:prstGeom prst="rect">
            <a:avLst/>
          </a:prstGeom>
          <a:solidFill>
            <a:schemeClr val="accent4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+mj-lt"/>
            </a:endParaRPr>
          </a:p>
        </p:txBody>
      </p:sp>
      <p:sp>
        <p:nvSpPr>
          <p:cNvPr id="45" name="Rectangle 17">
            <a:extLst>
              <a:ext uri="{FF2B5EF4-FFF2-40B4-BE49-F238E27FC236}">
                <a16:creationId xmlns:a16="http://schemas.microsoft.com/office/drawing/2014/main" id="{1AA35DD0-A87F-C4D2-58A0-3B958F0B8A3A}"/>
              </a:ext>
            </a:extLst>
          </p:cNvPr>
          <p:cNvSpPr/>
          <p:nvPr userDrawn="1"/>
        </p:nvSpPr>
        <p:spPr>
          <a:xfrm>
            <a:off x="251926" y="2637856"/>
            <a:ext cx="12032785" cy="795528"/>
          </a:xfrm>
          <a:prstGeom prst="rect">
            <a:avLst/>
          </a:prstGeom>
          <a:solidFill>
            <a:schemeClr val="accent4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+mj-lt"/>
            </a:endParaRPr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6EC9BCCA-AC53-2708-25C7-C5D8082EC251}"/>
              </a:ext>
            </a:extLst>
          </p:cNvPr>
          <p:cNvSpPr/>
          <p:nvPr userDrawn="1"/>
        </p:nvSpPr>
        <p:spPr>
          <a:xfrm>
            <a:off x="251925" y="3493354"/>
            <a:ext cx="12032785" cy="795528"/>
          </a:xfrm>
          <a:prstGeom prst="rect">
            <a:avLst/>
          </a:prstGeom>
          <a:solidFill>
            <a:schemeClr val="accent4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_tradnl"/>
              <a:t>Click to edit Master title style</a:t>
            </a:r>
          </a:p>
        </p:txBody>
      </p:sp>
      <p:sp>
        <p:nvSpPr>
          <p:cNvPr id="6" name="Rectángulo 28">
            <a:extLst>
              <a:ext uri="{FF2B5EF4-FFF2-40B4-BE49-F238E27FC236}">
                <a16:creationId xmlns:a16="http://schemas.microsoft.com/office/drawing/2014/main" id="{BC711A13-D708-5C97-A1DD-00D019649DE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51925" y="5438416"/>
            <a:ext cx="2472613" cy="691795"/>
          </a:xfrm>
          <a:prstGeom prst="rect">
            <a:avLst/>
          </a:prstGeom>
          <a:solidFill>
            <a:srgbClr val="9582FF"/>
          </a:solidFill>
          <a:ln w="9525">
            <a:solidFill>
              <a:srgbClr val="777DF9"/>
            </a:solidFill>
            <a:miter lim="800000"/>
            <a:headEnd/>
            <a:tailEnd/>
          </a:ln>
          <a:effectLst/>
        </p:spPr>
        <p:txBody>
          <a:bodyPr lIns="91340" tIns="45671" rIns="91340" bIns="45671" anchor="ctr"/>
          <a:lstStyle/>
          <a:p>
            <a:pPr algn="ctr"/>
            <a:r>
              <a:rPr lang="en-US" sz="1300" b="1">
                <a:solidFill>
                  <a:srgbClr val="FFFFFF"/>
                </a:solidFill>
                <a:latin typeface="+mj-lt"/>
              </a:rPr>
              <a:t>Proposed investment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D2585-D90D-7AB4-EDE1-F684B1413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5875" y="5438416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1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3FE29B9-A305-81B5-E1A3-1B7BB8258339}"/>
              </a:ext>
            </a:extLst>
          </p:cNvPr>
          <p:cNvSpPr/>
          <p:nvPr userDrawn="1"/>
        </p:nvSpPr>
        <p:spPr>
          <a:xfrm rot="10800000">
            <a:off x="5025900" y="5131619"/>
            <a:ext cx="2906751" cy="234933"/>
          </a:xfrm>
          <a:prstGeom prst="triangle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976CBE3A-5D9F-E047-1597-12A7A54039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926" y="1796206"/>
            <a:ext cx="2472613" cy="798513"/>
          </a:xfrm>
          <a:prstGeom prst="rect">
            <a:avLst/>
          </a:prstGeom>
          <a:solidFill>
            <a:schemeClr val="accent4"/>
          </a:solidFill>
        </p:spPr>
        <p:txBody>
          <a:bodyPr>
            <a:noAutofit/>
          </a:bodyPr>
          <a:lstStyle>
            <a:lvl1pPr algn="l">
              <a:defRPr sz="13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7EA52E33-E48F-1445-949D-2C64268EBF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74656" y="1191913"/>
            <a:ext cx="3420000" cy="521855"/>
          </a:xfrm>
        </p:spPr>
        <p:txBody>
          <a:bodyPr anchor="t">
            <a:normAutofit/>
          </a:bodyPr>
          <a:lstStyle>
            <a:lvl1pPr>
              <a:defRPr sz="1400" b="1" i="0">
                <a:solidFill>
                  <a:schemeClr val="accent4"/>
                </a:solidFill>
                <a:latin typeface="+mj-lt"/>
              </a:defRPr>
            </a:lvl1pPr>
            <a:lvl2pPr>
              <a:defRPr sz="1400" b="1" i="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s-CO"/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32A703EA-763E-D07F-B8B3-53B1498C55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19469" y="1191912"/>
            <a:ext cx="3420000" cy="521855"/>
          </a:xfrm>
        </p:spPr>
        <p:txBody>
          <a:bodyPr anchor="t">
            <a:normAutofit/>
          </a:bodyPr>
          <a:lstStyle>
            <a:lvl1pPr>
              <a:defRPr sz="1400" b="1" i="0">
                <a:solidFill>
                  <a:schemeClr val="accent4"/>
                </a:solidFill>
                <a:latin typeface="+mj-lt"/>
              </a:defRPr>
            </a:lvl1pPr>
            <a:lvl2pPr>
              <a:defRPr sz="1400" b="1" i="0">
                <a:solidFill>
                  <a:schemeClr val="accent4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s-CO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1F725D9A-6654-32A1-C59B-F5D9D68DAD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51926" y="2637856"/>
            <a:ext cx="2472613" cy="798513"/>
          </a:xfrm>
          <a:prstGeom prst="rect">
            <a:avLst/>
          </a:prstGeom>
          <a:solidFill>
            <a:schemeClr val="accent4"/>
          </a:solidFill>
        </p:spPr>
        <p:txBody>
          <a:bodyPr>
            <a:noAutofit/>
          </a:bodyPr>
          <a:lstStyle>
            <a:lvl1pPr algn="l">
              <a:defRPr sz="13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FC02BCC7-5CFC-94D9-7203-56CF0E1A9E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1925" y="3493354"/>
            <a:ext cx="2472613" cy="798513"/>
          </a:xfrm>
          <a:prstGeom prst="rect">
            <a:avLst/>
          </a:prstGeom>
          <a:solidFill>
            <a:schemeClr val="accent4"/>
          </a:solidFill>
        </p:spPr>
        <p:txBody>
          <a:bodyPr>
            <a:noAutofit/>
          </a:bodyPr>
          <a:lstStyle>
            <a:lvl1pPr algn="l">
              <a:defRPr sz="13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EF4ED42-01E0-27B3-600F-68E2D139C754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274656" y="1796206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2493816-FC92-64BB-2A0E-9B9BB6C407A1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419469" y="1796206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A1D6AF1-BA48-4D36-AFC5-10ED6EC0B589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274656" y="2637856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8CB96E9E-2BD7-5B0E-96C4-A14BF90E837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7419469" y="2631800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F4E302A-ECB5-000C-351E-0639CAC01CE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3274656" y="3498525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B29E30BF-4089-220C-F412-64863D3D9FD6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7419469" y="3493354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4" name="Rectangle 17">
            <a:extLst>
              <a:ext uri="{FF2B5EF4-FFF2-40B4-BE49-F238E27FC236}">
                <a16:creationId xmlns:a16="http://schemas.microsoft.com/office/drawing/2014/main" id="{49D80E92-CD8E-C093-BB0F-5D8BC75B8F48}"/>
              </a:ext>
            </a:extLst>
          </p:cNvPr>
          <p:cNvSpPr/>
          <p:nvPr userDrawn="1"/>
        </p:nvSpPr>
        <p:spPr>
          <a:xfrm>
            <a:off x="251925" y="4350313"/>
            <a:ext cx="12032785" cy="795528"/>
          </a:xfrm>
          <a:prstGeom prst="rect">
            <a:avLst/>
          </a:prstGeom>
          <a:solidFill>
            <a:schemeClr val="accent4">
              <a:lumMod val="20000"/>
              <a:lumOff val="8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600">
              <a:latin typeface="+mj-lt"/>
            </a:endParaRP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CA355AB3-AF41-ECA8-748F-EA6F8CA146D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251925" y="4350313"/>
            <a:ext cx="2472613" cy="798513"/>
          </a:xfrm>
          <a:prstGeom prst="rect">
            <a:avLst/>
          </a:prstGeom>
          <a:solidFill>
            <a:schemeClr val="accent4"/>
          </a:solidFill>
        </p:spPr>
        <p:txBody>
          <a:bodyPr>
            <a:noAutofit/>
          </a:bodyPr>
          <a:lstStyle>
            <a:lvl1pPr algn="l">
              <a:defRPr sz="1300" b="1" i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6FEB6F6-F8CF-36E0-519E-C5309F4A3F7A}"/>
              </a:ext>
            </a:extLst>
          </p:cNvPr>
          <p:cNvSpPr>
            <a:spLocks noGrp="1"/>
          </p:cNvSpPr>
          <p:nvPr>
            <p:ph idx="25"/>
          </p:nvPr>
        </p:nvSpPr>
        <p:spPr>
          <a:xfrm>
            <a:off x="3274656" y="4355484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C0E765-2E5D-8A9C-F63D-A1648FC717F7}"/>
              </a:ext>
            </a:extLst>
          </p:cNvPr>
          <p:cNvSpPr>
            <a:spLocks noGrp="1"/>
          </p:cNvSpPr>
          <p:nvPr>
            <p:ph idx="26"/>
          </p:nvPr>
        </p:nvSpPr>
        <p:spPr>
          <a:xfrm>
            <a:off x="7419469" y="4350313"/>
            <a:ext cx="3420000" cy="691795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Wingdings" panose="05000000000000000000" pitchFamily="2" charset="2"/>
              <a:buChar char="§"/>
              <a:defRPr sz="1200" b="0" i="0">
                <a:solidFill>
                  <a:schemeClr val="tx1"/>
                </a:solidFill>
                <a:latin typeface="+mn-lt"/>
              </a:defRPr>
            </a:lvl1pPr>
            <a:lvl2pPr marL="6858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20000"/>
              <a:buFont typeface="Poppins Light" panose="00000400000000000000" pitchFamily="2" charset="0"/>
              <a:buChar char="–"/>
              <a:defRPr sz="1400">
                <a:solidFill>
                  <a:schemeClr val="tx1"/>
                </a:solidFill>
              </a:defRPr>
            </a:lvl2pPr>
            <a:lvl3pPr marL="1143000" indent="-228600">
              <a:lnSpc>
                <a:spcPct val="100000"/>
              </a:lnSpc>
              <a:spcAft>
                <a:spcPts val="600"/>
              </a:spcAft>
              <a:buClr>
                <a:schemeClr val="accent4"/>
              </a:buClr>
              <a:buSzPct val="110000"/>
              <a:buFont typeface="Poppins Light" panose="00000400000000000000" pitchFamily="2" charset="0"/>
              <a:buChar char="॰"/>
              <a:defRPr sz="1400">
                <a:solidFill>
                  <a:schemeClr val="tx1"/>
                </a:solidFill>
              </a:defRPr>
            </a:lvl3pPr>
            <a:lvl4pPr marL="1371600" indent="0">
              <a:lnSpc>
                <a:spcPct val="100000"/>
              </a:lnSpc>
              <a:spcAft>
                <a:spcPts val="600"/>
              </a:spcAft>
              <a:buNone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text</a:t>
            </a:r>
            <a:r>
              <a:rPr lang="es-ES_tradnl"/>
              <a:t> </a:t>
            </a:r>
            <a:r>
              <a:rPr lang="es-ES_tradnl" err="1"/>
              <a:t>styles</a:t>
            </a:r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548829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Proposal condi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359A-65A3-D92C-B159-D20E6631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BC3D7C-4FBF-5021-E6D4-A7E7F003B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052" y="1393371"/>
            <a:ext cx="5675147" cy="4783592"/>
          </a:xfrm>
        </p:spPr>
        <p:txBody>
          <a:bodyPr/>
          <a:lstStyle>
            <a:lvl1pPr marL="176213" indent="-1762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rabicPeriod"/>
              <a:defRPr sz="1400" b="1" i="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alphaLcPeriod"/>
              <a:defRPr sz="1400">
                <a:solidFill>
                  <a:schemeClr val="tx1"/>
                </a:solidFill>
              </a:defRPr>
            </a:lvl2pPr>
            <a:lvl3pPr marL="1257300" indent="-3429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00000"/>
              <a:buFont typeface="+mj-lt"/>
              <a:buAutoNum type="romanLcPeriod"/>
              <a:defRPr sz="1400">
                <a:solidFill>
                  <a:schemeClr val="tx1"/>
                </a:solidFill>
              </a:defRPr>
            </a:lvl3pPr>
            <a:lvl4pPr marL="1714500" indent="-342900">
              <a:lnSpc>
                <a:spcPct val="100000"/>
              </a:lnSpc>
              <a:spcAft>
                <a:spcPts val="600"/>
              </a:spcAft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EFA15F-D8F6-3D36-F5E7-6F1B91884C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4693" y="6317673"/>
            <a:ext cx="10079197" cy="521855"/>
          </a:xfrm>
          <a:ln>
            <a:noFill/>
          </a:ln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Business handshake">
            <a:extLst>
              <a:ext uri="{FF2B5EF4-FFF2-40B4-BE49-F238E27FC236}">
                <a16:creationId xmlns:a16="http://schemas.microsoft.com/office/drawing/2014/main" id="{48615E60-3881-B76B-965A-6C9CDA27E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4" y="1656525"/>
            <a:ext cx="5825255" cy="38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021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6" descr="Patrón de fondo&#10;&#10;Descripción generada automáticamente">
            <a:extLst>
              <a:ext uri="{FF2B5EF4-FFF2-40B4-BE49-F238E27FC236}">
                <a16:creationId xmlns:a16="http://schemas.microsoft.com/office/drawing/2014/main" id="{EF853A32-A647-6486-FF96-D244F47721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897024" cy="6858000"/>
          </a:xfrm>
          <a:prstGeom prst="rect">
            <a:avLst/>
          </a:prstGeom>
        </p:spPr>
      </p:pic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9091196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06" y="769973"/>
            <a:ext cx="2463994" cy="1325563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bg2">
                    <a:lumMod val="9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title</a:t>
            </a:r>
            <a:r>
              <a:rPr lang="es-ES_tradnl"/>
              <a:t> </a:t>
            </a:r>
            <a:r>
              <a:rPr lang="es-ES_tradnl" err="1"/>
              <a:t>style</a:t>
            </a:r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anchor="ctr" anchorCtr="0"/>
          <a:lstStyle>
            <a:lvl1pPr algn="r">
              <a:defRPr sz="900">
                <a:solidFill>
                  <a:srgbClr val="004454"/>
                </a:solidFill>
                <a:latin typeface="+mn-lt"/>
              </a:defRPr>
            </a:lvl1pPr>
          </a:lstStyle>
          <a:p>
            <a:fld id="{892EE196-DDA1-41FD-83E0-096904DE06E3}" type="slidenum">
              <a:rPr lang="es-ES_tradnl" smtClean="0"/>
              <a:pPr/>
              <a:t>‹#›</a:t>
            </a:fld>
            <a:endParaRPr lang="es-ES_tradnl"/>
          </a:p>
        </p:txBody>
      </p:sp>
      <p:pic>
        <p:nvPicPr>
          <p:cNvPr id="3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AE94CBD7-0784-E113-09E7-6A3A9BD08C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294" y="6467328"/>
            <a:ext cx="738596" cy="22726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20D9E1-A5B9-7643-D4A4-9A2A90DE0CEC}"/>
              </a:ext>
            </a:extLst>
          </p:cNvPr>
          <p:cNvSpPr txBox="1">
            <a:spLocks/>
          </p:cNvSpPr>
          <p:nvPr userDrawn="1"/>
        </p:nvSpPr>
        <p:spPr>
          <a:xfrm>
            <a:off x="11509631" y="6410035"/>
            <a:ext cx="384836" cy="358442"/>
          </a:xfr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016C63-7EC9-4C08-9890-F8BC9C46615E}" type="slidenum">
              <a:rPr lang="es-ES_tradnl" smtClean="0">
                <a:solidFill>
                  <a:schemeClr val="bg2">
                    <a:lumMod val="90000"/>
                  </a:schemeClr>
                </a:solidFill>
              </a:rPr>
              <a:t>‹#›</a:t>
            </a:fld>
            <a:endParaRPr lang="es-ES_tradnl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6DF1D7D-A301-9573-07B3-CDABEC71B1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804" y="6428695"/>
            <a:ext cx="387105" cy="30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Placeholder 2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79B4574-08B6-113B-A245-CD421664AC1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4" r="11784"/>
          <a:stretch>
            <a:fillRect/>
          </a:stretch>
        </p:blipFill>
        <p:spPr>
          <a:xfrm>
            <a:off x="388000" y="2669476"/>
            <a:ext cx="1988196" cy="180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016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1_Quot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E01D58-5F1A-8214-B904-E324882E4B4F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C407F8FC-B8EA-4353-B23A-7B6DEE78F41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310358" cy="6858000"/>
          </a:xfrm>
          <a:prstGeom prst="rect">
            <a:avLst/>
          </a:prstGeom>
          <a:pattFill prst="wdDnDiag">
            <a:fgClr>
              <a:schemeClr val="tx1">
                <a:lumMod val="25000"/>
                <a:lumOff val="75000"/>
              </a:schemeClr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s-ES_tradnl"/>
              <a:t>Insert your image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D119625-042E-83CB-3C41-976D850C08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9427" y="811213"/>
            <a:ext cx="5943502" cy="914400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472BFA31-9966-6ACE-EDFB-19F8AB66C245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4779427" y="2417006"/>
            <a:ext cx="5943502" cy="3750517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75023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2111211" y="1028734"/>
            <a:ext cx="9553890" cy="336037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/>
              <a:t>Short description goes here</a:t>
            </a:r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001105" y="1628080"/>
            <a:ext cx="5727456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001105" y="2536498"/>
            <a:ext cx="5727456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001105" y="3444917"/>
            <a:ext cx="5727456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01105" y="4353336"/>
            <a:ext cx="5727456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001105" y="5261754"/>
            <a:ext cx="5727456" cy="718922"/>
          </a:xfrm>
        </p:spPr>
        <p:txBody>
          <a:bodyPr anchor="ctr">
            <a:normAutofit/>
          </a:bodyPr>
          <a:lstStyle>
            <a:lvl1pPr algn="l">
              <a:defRPr sz="1333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22560" y="2150775"/>
            <a:ext cx="4596590" cy="3316275"/>
          </a:xfrm>
        </p:spPr>
        <p:txBody>
          <a:bodyPr anchor="ctr">
            <a:noAutofit/>
          </a:bodyPr>
          <a:lstStyle>
            <a:lvl1pPr algn="ctr">
              <a:defRPr sz="2667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375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円/楕円 5"/>
          <p:cNvSpPr/>
          <p:nvPr userDrawn="1"/>
        </p:nvSpPr>
        <p:spPr>
          <a:xfrm>
            <a:off x="1247041" y="1083573"/>
            <a:ext cx="3373912" cy="337361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0" name="円/楕円 29"/>
          <p:cNvSpPr/>
          <p:nvPr userDrawn="1"/>
        </p:nvSpPr>
        <p:spPr>
          <a:xfrm>
            <a:off x="1137774" y="1000809"/>
            <a:ext cx="3373912" cy="33736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5031040" y="1048814"/>
            <a:ext cx="6385263" cy="900605"/>
          </a:xfrm>
        </p:spPr>
        <p:txBody>
          <a:bodyPr anchor="b">
            <a:normAutofit/>
          </a:bodyPr>
          <a:lstStyle>
            <a:lvl1pPr>
              <a:defRPr sz="44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4" name="正方形/長方形 3"/>
          <p:cNvSpPr/>
          <p:nvPr userDrawn="1"/>
        </p:nvSpPr>
        <p:spPr>
          <a:xfrm>
            <a:off x="5127059" y="195956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5031040" y="2008014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247041" y="1083573"/>
            <a:ext cx="3277893" cy="327760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5403649" y="2867281"/>
            <a:ext cx="864172" cy="864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5627320" y="3090932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147592" y="2867280"/>
            <a:ext cx="864172" cy="864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円/楕円 10"/>
          <p:cNvSpPr/>
          <p:nvPr userDrawn="1"/>
        </p:nvSpPr>
        <p:spPr>
          <a:xfrm>
            <a:off x="8880551" y="2867280"/>
            <a:ext cx="864172" cy="864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7371263" y="3090932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9104222" y="3090931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5028323" y="3827829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768133" y="3827829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8496475" y="3826265"/>
            <a:ext cx="1632323" cy="623628"/>
          </a:xfrm>
        </p:spPr>
        <p:txBody>
          <a:bodyPr anchor="t">
            <a:noAutofit/>
          </a:bodyPr>
          <a:lstStyle>
            <a:lvl1pPr algn="ctr">
              <a:defRPr sz="16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795326" y="4505198"/>
            <a:ext cx="10601349" cy="1344149"/>
          </a:xfrm>
        </p:spPr>
        <p:txBody>
          <a:bodyPr anchor="ctr">
            <a:normAutofit/>
          </a:bodyPr>
          <a:lstStyle>
            <a:lvl1pPr algn="l">
              <a:defRPr sz="1333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5980117"/>
            <a:ext cx="12192000" cy="8778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9351" y="6102760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7820309" y="6102759"/>
            <a:ext cx="416830" cy="416794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/>
              <a:t>Icon</a:t>
            </a:r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931510" y="6563763"/>
            <a:ext cx="2633899" cy="146434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722663" y="6563763"/>
            <a:ext cx="2633899" cy="146434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7" name="テキスト プレースホルダー 6">
            <a:extLst>
              <a:ext uri="{FF2B5EF4-FFF2-40B4-BE49-F238E27FC236}">
                <a16:creationId xmlns:a16="http://schemas.microsoft.com/office/drawing/2014/main" id="{D80C4F14-C4DB-AB00-12D6-6D2C2E65A3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4179" y="225383"/>
            <a:ext cx="6385263" cy="623628"/>
          </a:xfrm>
        </p:spPr>
        <p:txBody>
          <a:bodyPr anchor="t">
            <a:noAutofit/>
          </a:bodyPr>
          <a:lstStyle>
            <a:lvl1pPr algn="l">
              <a:defRPr sz="2133" i="0" baseline="0">
                <a:solidFill>
                  <a:srgbClr val="9583FF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34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600"/>
                            </p:stCondLst>
                            <p:childTnLst>
                              <p:par>
                                <p:cTn id="2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75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25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75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/>
              <a:t>Slide Title Goes Here</a:t>
            </a:r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s-CO" altLang="ja-JP"/>
              <a:t>.</a:t>
            </a:r>
          </a:p>
          <a:p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82085" y="1087405"/>
            <a:ext cx="9553890" cy="336037"/>
          </a:xfrm>
        </p:spPr>
        <p:txBody>
          <a:bodyPr vert="horz" lIns="163275" tIns="81638" rIns="163275" bIns="81638" rtlCol="0">
            <a:noAutofit/>
          </a:bodyPr>
          <a:lstStyle>
            <a:lvl1pPr>
              <a:defRPr lang="ja-JP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/>
              <a:t>Short description goes here</a:t>
            </a:r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921504" y="1828574"/>
            <a:ext cx="2102048" cy="21018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1" name="円/楕円 10"/>
          <p:cNvSpPr/>
          <p:nvPr userDrawn="1"/>
        </p:nvSpPr>
        <p:spPr>
          <a:xfrm>
            <a:off x="812238" y="1745809"/>
            <a:ext cx="2102048" cy="21018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902745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3693080" y="1828574"/>
            <a:ext cx="2102048" cy="21018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4" name="円/楕円 13"/>
          <p:cNvSpPr/>
          <p:nvPr userDrawn="1"/>
        </p:nvSpPr>
        <p:spPr>
          <a:xfrm>
            <a:off x="3583814" y="1745809"/>
            <a:ext cx="2102048" cy="2101866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674320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6464656" y="1828574"/>
            <a:ext cx="2102048" cy="2101866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7" name="円/楕円 16"/>
          <p:cNvSpPr/>
          <p:nvPr userDrawn="1"/>
        </p:nvSpPr>
        <p:spPr>
          <a:xfrm>
            <a:off x="6355389" y="1745809"/>
            <a:ext cx="2102048" cy="21018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6445896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236232" y="1828574"/>
            <a:ext cx="2102048" cy="2101866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0" name="円/楕円 19"/>
          <p:cNvSpPr/>
          <p:nvPr userDrawn="1"/>
        </p:nvSpPr>
        <p:spPr>
          <a:xfrm>
            <a:off x="9126966" y="1745809"/>
            <a:ext cx="2102048" cy="210186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9217473" y="1800438"/>
            <a:ext cx="2042226" cy="2042049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kumimoji="1" lang="en-US" altLang="ja-JP"/>
              <a:t>Add an image</a:t>
            </a:r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88587" y="3992092"/>
            <a:ext cx="2651984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0250" y="4812794"/>
            <a:ext cx="2477334" cy="109564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848703" y="4745238"/>
            <a:ext cx="2160427" cy="480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347170" y="3990529"/>
            <a:ext cx="2675506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467146" y="4811231"/>
            <a:ext cx="2477334" cy="109564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3625600" y="4743676"/>
            <a:ext cx="2160427" cy="4800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127533" y="3992092"/>
            <a:ext cx="2675506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44042" y="4812794"/>
            <a:ext cx="2477334" cy="109564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6402496" y="4745238"/>
            <a:ext cx="2160427" cy="480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07896" y="3992092"/>
            <a:ext cx="2675506" cy="480053"/>
          </a:xfrm>
        </p:spPr>
        <p:txBody>
          <a:bodyPr anchor="t">
            <a:noAutofit/>
          </a:bodyPr>
          <a:lstStyle>
            <a:lvl1pPr algn="ctr">
              <a:defRPr sz="1867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9020939" y="4812794"/>
            <a:ext cx="2477334" cy="1095641"/>
          </a:xfrm>
        </p:spPr>
        <p:txBody>
          <a:bodyPr anchor="t">
            <a:noAutofit/>
          </a:bodyPr>
          <a:lstStyle>
            <a:lvl1pPr algn="ctr">
              <a:defRPr sz="12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179393" y="4745238"/>
            <a:ext cx="2160427" cy="4800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688684" y="4323538"/>
            <a:ext cx="2477334" cy="382623"/>
          </a:xfrm>
        </p:spPr>
        <p:txBody>
          <a:bodyPr anchor="t">
            <a:noAutofit/>
          </a:bodyPr>
          <a:lstStyle>
            <a:lvl1pPr algn="ctr">
              <a:defRPr sz="12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3465581" y="4321975"/>
            <a:ext cx="2477334" cy="382623"/>
          </a:xfrm>
        </p:spPr>
        <p:txBody>
          <a:bodyPr anchor="t">
            <a:noAutofit/>
          </a:bodyPr>
          <a:lstStyle>
            <a:lvl1pPr algn="ctr">
              <a:defRPr sz="12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242477" y="4323538"/>
            <a:ext cx="2477334" cy="382623"/>
          </a:xfrm>
        </p:spPr>
        <p:txBody>
          <a:bodyPr anchor="t">
            <a:noAutofit/>
          </a:bodyPr>
          <a:lstStyle>
            <a:lvl1pPr algn="ctr">
              <a:defRPr sz="12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9019374" y="4323538"/>
            <a:ext cx="2477334" cy="382623"/>
          </a:xfrm>
        </p:spPr>
        <p:txBody>
          <a:bodyPr anchor="t">
            <a:noAutofit/>
          </a:bodyPr>
          <a:lstStyle>
            <a:lvl1pPr algn="ctr">
              <a:defRPr sz="12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/>
              <a:t>Text goes here</a:t>
            </a:r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1435106" y="6288526"/>
            <a:ext cx="720142" cy="365125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1430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4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4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6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50"/>
                            </p:stCondLst>
                            <p:childTnLst>
                              <p:par>
                                <p:cTn id="11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05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50"/>
                            </p:stCondLst>
                            <p:childTnLst>
                              <p:par>
                                <p:cTn id="1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1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100"/>
                            </p:stCondLst>
                            <p:childTnLst>
                              <p:par>
                                <p:cTn id="15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96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C62C1F-6643-A31C-510D-BFCB47C2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1A4A06-0377-F337-6100-E06FCBE3F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84A2FD-5554-BC11-DB24-B6005E75C4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25CC2CB-11D1-8FCF-C53D-64F7DF1663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448797-E912-DFA9-798B-ED49C54FC8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04F40D1-2D26-7046-0628-E5291CD2E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D4B1-B177-4239-AA0C-5A3E41657E1B}" type="datetime1">
              <a:rPr lang="es-CO" smtClean="0"/>
              <a:t>11/10/2024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7FEA97-C4AB-E015-672E-CAFB41EE5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420B300-ACCE-4457-26DA-C82CE2E7E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4069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71E09-95FA-DB4C-D2B3-F5586477B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CC39CF-D37F-E9C8-1CCB-06378609D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67BD2-2C35-488D-944C-046B03701F8B}" type="datetime1">
              <a:rPr lang="es-CO" smtClean="0"/>
              <a:t>11/10/2024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B33E49-9493-05F4-93E4-68D903E0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2DD8A5A-AF15-03C3-6C94-7A05A3BF2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731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56CC59-C862-D989-1BF0-B89865AC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A4C92-805F-41EF-8422-885ABC139F3A}" type="datetime1">
              <a:rPr lang="es-CO" smtClean="0"/>
              <a:t>11/10/2024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1B50424-ACE5-91A8-08B3-970065076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B1EBA4-A8C0-2CD6-3EC1-E08EC7B3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28751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1EBC76-2551-ABF0-6563-A46F4EF88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E4B53C-EFDF-E008-EF35-CE7B57099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744098-F780-EC9F-9BCA-C796BE266A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A41044-7239-4B82-F9B4-FA86B4877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F0BA-60A6-4586-9DA2-C94D4DBB169E}" type="datetime1">
              <a:rPr lang="es-CO" smtClean="0"/>
              <a:t>11/10/2024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BB3CC2-2017-81C6-1F81-3DC606E8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61C18C-2467-11AA-AAFF-72BFAA59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1089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60353-D733-4315-FA5C-133AFEA41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FC74211-C625-4F24-CA90-0CD1CBED9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EFF89FA-2CC8-9D06-C413-E3C1A0472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389F750-EF41-C267-ED6A-40CFD9457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BCDB5-B485-476D-B1FD-620675A5951F}" type="datetime1">
              <a:rPr lang="es-CO" smtClean="0"/>
              <a:t>11/10/2024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F078CD-0A51-EFFE-D5CC-4B625F58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3E9D93-FDA0-33E0-553F-C3135CCC2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251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3D45F2-8B24-F80F-34C8-6EE08003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1BF986-EF90-00A8-7B23-72D4B41EE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7CD2C0-6156-072F-8E22-FB09683B5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BC8C0-BCD5-498B-8A3B-4AA138C83C7C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5C9536-BDB8-FAF1-247D-AA502C9D2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8BF21B-4255-ADBD-C88F-5368A5107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C6C1A2-A7E8-A349-BC65-CFD954CC74C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0260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DC6D3BB-FE34-D9FF-9522-F23D4A895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1B5037E-D2B0-8D4F-3543-985311BC5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9EAB95-A18D-3E88-F147-A3CDC8EC7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0DE1F-0E99-47C4-9E7B-17D1575BDDD4}" type="datetime1">
              <a:rPr lang="es-CO" smtClean="0"/>
              <a:t>11/10/2024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E7F3E5-577B-1624-80A4-EAA98F446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82EB9BF-88D8-07B7-5D3C-9E3D9B0F16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465B7-4522-4BFE-927B-E8E15F92D445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875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8" r:id="rId13"/>
    <p:sldLayoutId id="2147483679" r:id="rId14"/>
    <p:sldLayoutId id="2147483680" r:id="rId15"/>
    <p:sldLayoutId id="2147483681" r:id="rId16"/>
    <p:sldLayoutId id="214748368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44F5018-6ECB-C25E-282B-88E1555ACCAD}"/>
              </a:ext>
            </a:extLst>
          </p:cNvPr>
          <p:cNvCxnSpPr>
            <a:cxnSpLocks/>
          </p:cNvCxnSpPr>
          <p:nvPr userDrawn="1"/>
        </p:nvCxnSpPr>
        <p:spPr>
          <a:xfrm>
            <a:off x="154694" y="886691"/>
            <a:ext cx="13716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Placeholder 31">
            <a:extLst>
              <a:ext uri="{FF2B5EF4-FFF2-40B4-BE49-F238E27FC236}">
                <a16:creationId xmlns:a16="http://schemas.microsoft.com/office/drawing/2014/main" id="{1B8FC68B-EA32-27FE-9BE3-CCC328984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694" y="78619"/>
            <a:ext cx="11732506" cy="798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err="1"/>
              <a:t>Click</a:t>
            </a:r>
            <a:r>
              <a:rPr lang="es-ES_tradnl"/>
              <a:t> </a:t>
            </a:r>
            <a:r>
              <a:rPr lang="es-ES_tradnl" err="1"/>
              <a:t>to</a:t>
            </a:r>
            <a:r>
              <a:rPr lang="es-ES_tradnl"/>
              <a:t> </a:t>
            </a:r>
            <a:r>
              <a:rPr lang="es-ES_tradnl" err="1"/>
              <a:t>edit</a:t>
            </a:r>
            <a:r>
              <a:rPr lang="es-ES_tradnl"/>
              <a:t> Master </a:t>
            </a:r>
            <a:r>
              <a:rPr lang="es-ES_tradnl" err="1"/>
              <a:t>title</a:t>
            </a:r>
            <a:r>
              <a:rPr lang="es-ES_tradnl"/>
              <a:t> </a:t>
            </a:r>
            <a:r>
              <a:rPr lang="es-ES_tradnl" err="1"/>
              <a:t>style</a:t>
            </a:r>
            <a:endParaRPr lang="es-ES_tradnl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5DF755C0-A77C-60CF-7809-26681326F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694" y="6376212"/>
            <a:ext cx="10112830" cy="40949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_tradnl"/>
              <a:t>Click to insert footnotes</a:t>
            </a:r>
          </a:p>
        </p:txBody>
      </p:sp>
      <p:pic>
        <p:nvPicPr>
          <p:cNvPr id="2" name="Imagen 9" descr="Imagen que contiene Icono&#10;&#10;Descripción generada automáticamente">
            <a:extLst>
              <a:ext uri="{FF2B5EF4-FFF2-40B4-BE49-F238E27FC236}">
                <a16:creationId xmlns:a16="http://schemas.microsoft.com/office/drawing/2014/main" id="{2608B4F8-E335-5979-A769-AF5BD37F711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294" y="6467328"/>
            <a:ext cx="738596" cy="2272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D6C3-9310-A84E-CEAA-8BFBDC7561D7}"/>
              </a:ext>
            </a:extLst>
          </p:cNvPr>
          <p:cNvSpPr txBox="1">
            <a:spLocks/>
          </p:cNvSpPr>
          <p:nvPr userDrawn="1"/>
        </p:nvSpPr>
        <p:spPr>
          <a:xfrm>
            <a:off x="11509630" y="6410035"/>
            <a:ext cx="527675" cy="358442"/>
          </a:xfr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4016C63-7EC9-4C08-9890-F8BC9C46615E}" type="slidenum">
              <a:rPr lang="es-ES_tradnl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s-ES_tradn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0B8649-098F-A318-1C7A-7DE077249CF9}"/>
              </a:ext>
            </a:extLst>
          </p:cNvPr>
          <p:cNvSpPr txBox="1">
            <a:spLocks/>
          </p:cNvSpPr>
          <p:nvPr userDrawn="1"/>
        </p:nvSpPr>
        <p:spPr>
          <a:xfrm>
            <a:off x="10100280" y="6524540"/>
            <a:ext cx="2004291" cy="482194"/>
          </a:xfr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900" i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noProof="0">
                <a:solidFill>
                  <a:schemeClr val="bg2">
                    <a:lumMod val="90000"/>
                  </a:schemeClr>
                </a:solidFill>
              </a:rPr>
              <a:t>Solutions Catalog Feb 2023</a:t>
            </a:r>
          </a:p>
        </p:txBody>
      </p:sp>
    </p:spTree>
    <p:extLst>
      <p:ext uri="{BB962C8B-B14F-4D97-AF65-F5344CB8AC3E}">
        <p14:creationId xmlns:p14="http://schemas.microsoft.com/office/powerpoint/2010/main" val="2136926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0" r:id="rId17"/>
    <p:sldLayoutId id="2147483701" r:id="rId18"/>
    <p:sldLayoutId id="2147483702" r:id="rId19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200" b="0" i="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900" i="1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2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image" Target="../media/image8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image" Target="../media/image8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image" Target="../media/image8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image" Target="../media/image8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5.jpe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75.png"/><Relationship Id="rId10" Type="http://schemas.openxmlformats.org/officeDocument/2006/relationships/image" Target="../media/image101.png"/><Relationship Id="rId4" Type="http://schemas.openxmlformats.org/officeDocument/2006/relationships/image" Target="../media/image74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11" Type="http://schemas.openxmlformats.org/officeDocument/2006/relationships/image" Target="../media/image75.png"/><Relationship Id="rId5" Type="http://schemas.openxmlformats.org/officeDocument/2006/relationships/image" Target="../media/image106.png"/><Relationship Id="rId10" Type="http://schemas.openxmlformats.org/officeDocument/2006/relationships/image" Target="../media/image111.svg"/><Relationship Id="rId4" Type="http://schemas.openxmlformats.org/officeDocument/2006/relationships/image" Target="../media/image96.png"/><Relationship Id="rId9" Type="http://schemas.openxmlformats.org/officeDocument/2006/relationships/image" Target="../media/image1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7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5.png"/><Relationship Id="rId5" Type="http://schemas.openxmlformats.org/officeDocument/2006/relationships/image" Target="../media/image112.jpeg"/><Relationship Id="rId4" Type="http://schemas.openxmlformats.org/officeDocument/2006/relationships/image" Target="../media/image9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jpe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image" Target="../media/image8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2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5.png"/><Relationship Id="rId4" Type="http://schemas.openxmlformats.org/officeDocument/2006/relationships/image" Target="../media/image83.svg"/><Relationship Id="rId9" Type="http://schemas.openxmlformats.org/officeDocument/2006/relationships/image" Target="../media/image8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48460167-46F3-36EC-EC1A-0B269E5DE5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765" t="-1669" r="23530" b="1669"/>
          <a:stretch/>
        </p:blipFill>
        <p:spPr>
          <a:xfrm>
            <a:off x="-2003243" y="-171186"/>
            <a:ext cx="14211868" cy="7045811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A7ED7ED4-2F4B-2E6A-6434-875F5AF7968B}"/>
              </a:ext>
            </a:extLst>
          </p:cNvPr>
          <p:cNvSpPr txBox="1"/>
          <p:nvPr/>
        </p:nvSpPr>
        <p:spPr>
          <a:xfrm>
            <a:off x="5864439" y="6267068"/>
            <a:ext cx="61005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Confidential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and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proprietary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.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Not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for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distribution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unless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explicitly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approved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by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IOTA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Impact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or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the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IOTA Alliance.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3D1D9DE-8CBE-5AA2-0537-DEEF32761FB9}"/>
              </a:ext>
            </a:extLst>
          </p:cNvPr>
          <p:cNvSpPr txBox="1"/>
          <p:nvPr/>
        </p:nvSpPr>
        <p:spPr>
          <a:xfrm>
            <a:off x="227013" y="6222364"/>
            <a:ext cx="6100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err="1">
                <a:solidFill>
                  <a:schemeClr val="bg1"/>
                </a:solidFill>
                <a:latin typeface="Avenir Book" panose="02000503020000020003" pitchFamily="2" charset="0"/>
              </a:rPr>
              <a:t>www.iotaimpact.com</a:t>
            </a:r>
            <a:endParaRPr lang="es-CO" sz="140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6A3DCC8D-88E1-73CB-D0FC-CC3BE491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7013" y="250381"/>
            <a:ext cx="1364776" cy="316848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05738DD-C4C6-FC8F-57FC-256DF4EA7BDF}"/>
              </a:ext>
            </a:extLst>
          </p:cNvPr>
          <p:cNvSpPr txBox="1"/>
          <p:nvPr/>
        </p:nvSpPr>
        <p:spPr>
          <a:xfrm>
            <a:off x="1153229" y="1757045"/>
            <a:ext cx="9885542" cy="2260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4800" b="1">
                <a:solidFill>
                  <a:schemeClr val="bg1"/>
                </a:solidFill>
                <a:latin typeface="Poppins"/>
                <a:ea typeface="+mj-ea"/>
                <a:cs typeface="Poppins Light"/>
              </a:rPr>
              <a:t>Propuesta </a:t>
            </a:r>
          </a:p>
          <a:p>
            <a:pPr marL="1270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4800" b="1" err="1">
                <a:solidFill>
                  <a:schemeClr val="bg1"/>
                </a:solidFill>
                <a:latin typeface="Poppins"/>
                <a:ea typeface="+mj-ea"/>
                <a:cs typeface="Poppins Light"/>
              </a:rPr>
              <a:t>Customer</a:t>
            </a:r>
            <a:r>
              <a:rPr lang="es-MX" sz="4800" b="1">
                <a:solidFill>
                  <a:schemeClr val="bg1"/>
                </a:solidFill>
                <a:latin typeface="Poppins"/>
                <a:ea typeface="+mj-ea"/>
                <a:cs typeface="Poppins Light"/>
              </a:rPr>
              <a:t> </a:t>
            </a:r>
            <a:r>
              <a:rPr lang="es-MX" sz="4800" b="1" err="1">
                <a:solidFill>
                  <a:schemeClr val="bg1"/>
                </a:solidFill>
                <a:latin typeface="Poppins"/>
                <a:ea typeface="+mj-ea"/>
                <a:cs typeface="Poppins Light"/>
              </a:rPr>
              <a:t>Journey</a:t>
            </a:r>
            <a:r>
              <a:rPr lang="es-MX" sz="4800" b="1">
                <a:solidFill>
                  <a:schemeClr val="bg1"/>
                </a:solidFill>
                <a:latin typeface="Poppins"/>
                <a:ea typeface="+mj-ea"/>
                <a:cs typeface="Poppins Light"/>
              </a:rPr>
              <a:t> </a:t>
            </a:r>
            <a:r>
              <a:rPr lang="es-MX" sz="4800" b="1" err="1">
                <a:solidFill>
                  <a:schemeClr val="bg1"/>
                </a:solidFill>
                <a:latin typeface="Poppins"/>
                <a:ea typeface="+mj-ea"/>
                <a:cs typeface="Poppins Light"/>
              </a:rPr>
              <a:t>Website</a:t>
            </a:r>
            <a:endParaRPr lang="es-MX" sz="4800" b="1">
              <a:solidFill>
                <a:schemeClr val="bg1"/>
              </a:solidFill>
              <a:latin typeface="Poppins"/>
              <a:ea typeface="+mj-ea"/>
              <a:cs typeface="Poppins Light"/>
            </a:endParaRPr>
          </a:p>
          <a:p>
            <a:pPr marL="12700"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6000" b="1">
                <a:solidFill>
                  <a:schemeClr val="bg1"/>
                </a:solidFill>
                <a:latin typeface="Poppins"/>
                <a:ea typeface="+mj-ea"/>
                <a:cs typeface="Poppins Light"/>
              </a:rPr>
              <a:t> </a:t>
            </a:r>
            <a:r>
              <a:rPr lang="es-MX" sz="4400" b="1">
                <a:solidFill>
                  <a:schemeClr val="bg1"/>
                </a:solidFill>
                <a:latin typeface="Poppins"/>
                <a:ea typeface="+mj-ea"/>
                <a:cs typeface="Poppins Light"/>
              </a:rPr>
              <a:t>Almacenes Tugó  </a:t>
            </a:r>
            <a:endParaRPr lang="es-CO" sz="6000" b="1">
              <a:solidFill>
                <a:schemeClr val="bg1"/>
              </a:solidFill>
              <a:latin typeface="Poppins"/>
              <a:ea typeface="+mj-ea"/>
              <a:cs typeface="Poppins Light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63B1D69-685B-A5B1-EB18-8755096036F1}"/>
              </a:ext>
            </a:extLst>
          </p:cNvPr>
          <p:cNvSpPr txBox="1"/>
          <p:nvPr/>
        </p:nvSpPr>
        <p:spPr>
          <a:xfrm>
            <a:off x="3469667" y="5140388"/>
            <a:ext cx="525266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CO" sz="1400">
                <a:solidFill>
                  <a:schemeClr val="bg1"/>
                </a:solidFill>
                <a:latin typeface="Avenir Book"/>
                <a:cs typeface="Poppins"/>
              </a:rPr>
              <a:t>Enero 30, 2024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C482BE7-830F-6C3A-EC6F-8A20750FEA1C}"/>
              </a:ext>
            </a:extLst>
          </p:cNvPr>
          <p:cNvSpPr txBox="1"/>
          <p:nvPr/>
        </p:nvSpPr>
        <p:spPr>
          <a:xfrm>
            <a:off x="3045726" y="4832611"/>
            <a:ext cx="6100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err="1">
                <a:solidFill>
                  <a:schemeClr val="bg1"/>
                </a:solidFill>
                <a:latin typeface="Avenir Book" panose="02000503020000020003" pitchFamily="2" charset="0"/>
                <a:cs typeface="Segoe UI Light"/>
              </a:rPr>
              <a:t>Ana.duran@iotaimpact.com</a:t>
            </a:r>
            <a:endParaRPr lang="es-CO" sz="140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D6D5963-B1BF-1055-DC59-A3B993BC0C4A}"/>
              </a:ext>
            </a:extLst>
          </p:cNvPr>
          <p:cNvSpPr/>
          <p:nvPr/>
        </p:nvSpPr>
        <p:spPr>
          <a:xfrm>
            <a:off x="854927" y="5029201"/>
            <a:ext cx="1766857" cy="989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981CE4C-83CB-5033-EAAF-3B64434AE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37" y="5194980"/>
            <a:ext cx="1543353" cy="68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D6D41FD-833C-9A7B-22EB-13DFCA5D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9329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7">
            <a:extLst>
              <a:ext uri="{FF2B5EF4-FFF2-40B4-BE49-F238E27FC236}">
                <a16:creationId xmlns:a16="http://schemas.microsoft.com/office/drawing/2014/main" id="{6B74041E-774B-2EDE-682A-4C4D0942DFB2}"/>
              </a:ext>
            </a:extLst>
          </p:cNvPr>
          <p:cNvSpPr/>
          <p:nvPr/>
        </p:nvSpPr>
        <p:spPr>
          <a:xfrm>
            <a:off x="8345706" y="1414953"/>
            <a:ext cx="4195882" cy="4195882"/>
          </a:xfrm>
          <a:custGeom>
            <a:avLst/>
            <a:gdLst/>
            <a:ahLst/>
            <a:cxnLst/>
            <a:rect l="l" t="t" r="r" b="b"/>
            <a:pathLst>
              <a:path w="4798045" h="4798045">
                <a:moveTo>
                  <a:pt x="0" y="0"/>
                </a:moveTo>
                <a:lnTo>
                  <a:pt x="4798045" y="0"/>
                </a:lnTo>
                <a:lnTo>
                  <a:pt x="4798045" y="4798046"/>
                </a:lnTo>
                <a:lnTo>
                  <a:pt x="0" y="479804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/>
        </p:spPr>
        <p:txBody>
          <a:bodyPr/>
          <a:lstStyle/>
          <a:p>
            <a:endParaRPr lang="es-CO"/>
          </a:p>
        </p:txBody>
      </p:sp>
      <p:sp>
        <p:nvSpPr>
          <p:cNvPr id="23" name="Rectangle: Rounded Corners 70">
            <a:extLst>
              <a:ext uri="{FF2B5EF4-FFF2-40B4-BE49-F238E27FC236}">
                <a16:creationId xmlns:a16="http://schemas.microsoft.com/office/drawing/2014/main" id="{05D1C7FC-5EE6-2251-BDDD-889609B5FFEB}"/>
              </a:ext>
            </a:extLst>
          </p:cNvPr>
          <p:cNvSpPr/>
          <p:nvPr/>
        </p:nvSpPr>
        <p:spPr>
          <a:xfrm>
            <a:off x="1261968" y="1810299"/>
            <a:ext cx="4994645" cy="4814464"/>
          </a:xfrm>
          <a:prstGeom prst="roundRect">
            <a:avLst>
              <a:gd name="adj" fmla="val 7723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  <a:effectLst>
            <a:outerShdw blurRad="571500" dist="279400" dir="1500000" sx="98000" sy="98000" algn="ctr" rotWithShape="0">
              <a:schemeClr val="accent6">
                <a:lumMod val="1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10DEB997-002D-3E89-5A2E-A0206BFF02A8}"/>
              </a:ext>
            </a:extLst>
          </p:cNvPr>
          <p:cNvSpPr txBox="1"/>
          <p:nvPr/>
        </p:nvSpPr>
        <p:spPr>
          <a:xfrm>
            <a:off x="1303064" y="1903159"/>
            <a:ext cx="4792935" cy="43396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ES" sz="1200">
              <a:solidFill>
                <a:srgbClr val="0E363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200" b="1" i="0" err="1">
                <a:solidFill>
                  <a:srgbClr val="0E3636"/>
                </a:solidFill>
                <a:effectLst/>
                <a:latin typeface="Poppins"/>
                <a:cs typeface="Poppins"/>
              </a:rPr>
              <a:t>Benchmarks</a:t>
            </a:r>
            <a:r>
              <a:rPr lang="es-CO" sz="1200" b="1" i="0">
                <a:solidFill>
                  <a:srgbClr val="0E3636"/>
                </a:solidFill>
                <a:effectLst/>
                <a:latin typeface="Poppins"/>
                <a:cs typeface="Poppins"/>
              </a:rPr>
              <a:t> de competidores</a:t>
            </a:r>
            <a:endParaRPr lang="es-CO" sz="1200" b="0" i="0">
              <a:solidFill>
                <a:srgbClr val="0E3636"/>
              </a:solidFill>
              <a:effectLst/>
              <a:latin typeface="Poppins"/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0" i="0">
                <a:solidFill>
                  <a:srgbClr val="0E3636"/>
                </a:solidFill>
                <a:effectLst/>
                <a:latin typeface="Poppins"/>
                <a:cs typeface="Poppins"/>
              </a:rPr>
              <a:t>Revisión de anuncios y cambios en los </a:t>
            </a:r>
            <a:r>
              <a:rPr lang="es-ES" sz="1200" b="0" i="0" err="1">
                <a:solidFill>
                  <a:srgbClr val="0E3636"/>
                </a:solidFill>
                <a:effectLst/>
                <a:latin typeface="Poppins"/>
                <a:cs typeface="Poppins"/>
              </a:rPr>
              <a:t>websites</a:t>
            </a:r>
            <a:r>
              <a:rPr lang="es-ES" sz="1200" b="0" i="0">
                <a:solidFill>
                  <a:srgbClr val="0E3636"/>
                </a:solidFill>
                <a:effectLst/>
                <a:latin typeface="Poppins"/>
                <a:cs typeface="Poppins"/>
              </a:rPr>
              <a:t> y campañas para determinar tendencias y reaccionar ágilmente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err="1">
                <a:solidFill>
                  <a:srgbClr val="0E3636"/>
                </a:solidFill>
                <a:latin typeface="Poppins"/>
                <a:cs typeface="Poppins"/>
              </a:rPr>
              <a:t>Benchmark</a:t>
            </a: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 de precios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Análisis de mejores prácticas encontradas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Análisis detallado de 4 competidores nacionales en el </a:t>
            </a:r>
            <a:r>
              <a:rPr lang="es-ES" sz="1200" err="1">
                <a:solidFill>
                  <a:srgbClr val="0E3636"/>
                </a:solidFill>
                <a:latin typeface="Poppins"/>
                <a:cs typeface="Poppins"/>
              </a:rPr>
              <a:t>Website</a:t>
            </a: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 </a:t>
            </a:r>
            <a:r>
              <a:rPr lang="es-ES" sz="1200" err="1">
                <a:solidFill>
                  <a:srgbClr val="0E3636"/>
                </a:solidFill>
                <a:latin typeface="Poppins"/>
                <a:cs typeface="Poppins"/>
              </a:rPr>
              <a:t>journey</a:t>
            </a: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 según necesidades priorizadas con Tugo y de 15 jugadores internacionales</a:t>
            </a:r>
          </a:p>
          <a:p>
            <a:endParaRPr lang="es-ES" sz="1200">
              <a:solidFill>
                <a:srgbClr val="0E3636"/>
              </a:solidFill>
              <a:latin typeface="Poppins"/>
              <a:cs typeface="Poppins"/>
            </a:endParaRPr>
          </a:p>
          <a:p>
            <a:r>
              <a:rPr lang="es-CO" sz="1200" b="1" i="0">
                <a:solidFill>
                  <a:srgbClr val="0E3636"/>
                </a:solidFill>
                <a:effectLst/>
                <a:latin typeface="Poppins"/>
                <a:cs typeface="Poppins"/>
              </a:rPr>
              <a:t>Cliente oculto</a:t>
            </a:r>
            <a:endParaRPr lang="es-CO" sz="1200" b="0" i="0">
              <a:solidFill>
                <a:srgbClr val="0E3636"/>
              </a:solidFill>
              <a:effectLst/>
              <a:latin typeface="Poppins"/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 b="0" i="0">
                <a:solidFill>
                  <a:srgbClr val="0E3636"/>
                </a:solidFill>
                <a:effectLst/>
                <a:latin typeface="Poppins"/>
                <a:cs typeface="Poppins"/>
              </a:rPr>
              <a:t>Compra oculta y uso de otras funcionalidades y contactos en el </a:t>
            </a:r>
            <a:r>
              <a:rPr lang="es-ES" sz="1200" b="0" i="0" err="1">
                <a:solidFill>
                  <a:srgbClr val="0E3636"/>
                </a:solidFill>
                <a:effectLst/>
                <a:latin typeface="Poppins"/>
                <a:cs typeface="Poppins"/>
              </a:rPr>
              <a:t>website</a:t>
            </a:r>
            <a:r>
              <a:rPr lang="es-ES" sz="1200" b="0" i="0">
                <a:solidFill>
                  <a:srgbClr val="0E3636"/>
                </a:solidFill>
                <a:effectLst/>
                <a:latin typeface="Poppins"/>
                <a:cs typeface="Poppins"/>
              </a:rPr>
              <a:t> Tugo</a:t>
            </a: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 y de </a:t>
            </a:r>
            <a:r>
              <a:rPr lang="es-ES" sz="1200" b="0" i="0">
                <a:solidFill>
                  <a:srgbClr val="0E3636"/>
                </a:solidFill>
                <a:effectLst/>
                <a:latin typeface="Poppins"/>
                <a:cs typeface="Poppins"/>
              </a:rPr>
              <a:t>competidores para identificar desempeño y opciones de mejora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Segmentación de categorías de compra a ser definidas por Tugó. </a:t>
            </a:r>
            <a:r>
              <a:rPr lang="es-ES" sz="1200" err="1">
                <a:solidFill>
                  <a:srgbClr val="0E3636"/>
                </a:solidFill>
                <a:latin typeface="Poppins"/>
                <a:cs typeface="Poppins"/>
              </a:rPr>
              <a:t>Ej</a:t>
            </a: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: Home, Office, Accesorios</a:t>
            </a:r>
            <a:endParaRPr lang="es-ES" sz="1200" b="0" i="0">
              <a:solidFill>
                <a:srgbClr val="0E3636"/>
              </a:solidFill>
              <a:effectLst/>
              <a:latin typeface="Poppins"/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Se analizará todo el </a:t>
            </a:r>
            <a:r>
              <a:rPr lang="es-ES" sz="1200" err="1">
                <a:solidFill>
                  <a:srgbClr val="0E3636"/>
                </a:solidFill>
                <a:latin typeface="Poppins"/>
                <a:cs typeface="Poppins"/>
              </a:rPr>
              <a:t>customer</a:t>
            </a: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 </a:t>
            </a:r>
            <a:r>
              <a:rPr lang="es-ES" sz="1200" err="1">
                <a:solidFill>
                  <a:srgbClr val="0E3636"/>
                </a:solidFill>
                <a:latin typeface="Poppins"/>
                <a:cs typeface="Poppins"/>
              </a:rPr>
              <a:t>journey</a:t>
            </a: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 digital incluyendo entrega del producto, trazabilidad y </a:t>
            </a:r>
            <a:r>
              <a:rPr lang="es-ES" sz="1200" err="1">
                <a:solidFill>
                  <a:srgbClr val="0E3636"/>
                </a:solidFill>
                <a:latin typeface="Poppins"/>
                <a:cs typeface="Poppins"/>
              </a:rPr>
              <a:t>post-venta</a:t>
            </a: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.</a:t>
            </a:r>
            <a:endParaRPr lang="es-ES" sz="1200" b="0" i="0">
              <a:solidFill>
                <a:srgbClr val="0E3636"/>
              </a:solidFill>
              <a:effectLst/>
              <a:latin typeface="Poppins"/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>
              <a:solidFill>
                <a:srgbClr val="0E3636"/>
              </a:solidFill>
              <a:latin typeface="Poppins"/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200">
                <a:solidFill>
                  <a:srgbClr val="0E3636"/>
                </a:solidFill>
                <a:latin typeface="Poppins"/>
                <a:cs typeface="Poppins"/>
              </a:rPr>
              <a:t>Duración: 2 semanas</a:t>
            </a:r>
          </a:p>
          <a:p>
            <a:endParaRPr lang="es-ES" sz="1200" b="0" i="0">
              <a:solidFill>
                <a:srgbClr val="0E3636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200" b="0" i="0">
              <a:solidFill>
                <a:srgbClr val="0E3636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1C696B30-ACD5-2366-D833-F3B5C1247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sp>
        <p:nvSpPr>
          <p:cNvPr id="55" name="Rectangle: Top Corners Rounded 15">
            <a:extLst>
              <a:ext uri="{FF2B5EF4-FFF2-40B4-BE49-F238E27FC236}">
                <a16:creationId xmlns:a16="http://schemas.microsoft.com/office/drawing/2014/main" id="{B6930C66-5032-8AB6-C9F2-328B2052B8E0}"/>
              </a:ext>
            </a:extLst>
          </p:cNvPr>
          <p:cNvSpPr/>
          <p:nvPr/>
        </p:nvSpPr>
        <p:spPr>
          <a:xfrm rot="10800000" flipV="1">
            <a:off x="1261968" y="926644"/>
            <a:ext cx="4994644" cy="1134268"/>
          </a:xfrm>
          <a:prstGeom prst="round2SameRect">
            <a:avLst>
              <a:gd name="adj1" fmla="val 26748"/>
              <a:gd name="adj2" fmla="val 0"/>
            </a:avLst>
          </a:prstGeom>
          <a:solidFill>
            <a:srgbClr val="92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959FF8C-C04F-8EBF-5F35-0A36C3566718}"/>
              </a:ext>
            </a:extLst>
          </p:cNvPr>
          <p:cNvSpPr txBox="1"/>
          <p:nvPr/>
        </p:nvSpPr>
        <p:spPr>
          <a:xfrm>
            <a:off x="1409989" y="1192140"/>
            <a:ext cx="457908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oppins"/>
                <a:ea typeface="Inter" panose="020B0502030000000004" pitchFamily="34" charset="0"/>
                <a:cs typeface="Poppins"/>
              </a:rPr>
              <a:t>2.</a:t>
            </a:r>
            <a:r>
              <a:rPr lang="es-CO">
                <a:solidFill>
                  <a:schemeClr val="bg1"/>
                </a:solidFill>
                <a:latin typeface="Poppins"/>
                <a:ea typeface="Inter" panose="020B0502030000000004" pitchFamily="34" charset="0"/>
                <a:cs typeface="Poppins"/>
              </a:rPr>
              <a:t>  </a:t>
            </a:r>
            <a:r>
              <a:rPr lang="es-CO" err="1">
                <a:solidFill>
                  <a:schemeClr val="bg1"/>
                </a:solidFill>
                <a:latin typeface="Poppins"/>
                <a:ea typeface="Inter" panose="020B0502030000000004" pitchFamily="34" charset="0"/>
                <a:cs typeface="Poppins"/>
              </a:rPr>
              <a:t>Benchmark</a:t>
            </a:r>
            <a:r>
              <a:rPr lang="es-CO">
                <a:solidFill>
                  <a:schemeClr val="bg1"/>
                </a:solidFill>
                <a:latin typeface="Poppins"/>
                <a:ea typeface="Inter" panose="020B0502030000000004" pitchFamily="34" charset="0"/>
                <a:cs typeface="Poppins"/>
              </a:rPr>
              <a:t> competitivo y cliente oculto</a:t>
            </a:r>
            <a:endParaRPr lang="es-ES">
              <a:solidFill>
                <a:schemeClr val="bg1"/>
              </a:solidFill>
              <a:latin typeface="Poppins" pitchFamily="2" charset="77"/>
              <a:ea typeface="Inter" panose="020B0502030000000004" pitchFamily="34" charset="0"/>
              <a:cs typeface="Poppins" pitchFamily="2" charset="7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C2C4A6-90A5-E8A3-8166-8386A768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02" y="6144151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0E101-F2CB-DA52-D6F2-CCAF797E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10</a:t>
            </a:fld>
            <a:endParaRPr lang="es-CO"/>
          </a:p>
        </p:txBody>
      </p:sp>
      <p:pic>
        <p:nvPicPr>
          <p:cNvPr id="8" name="Picture 46">
            <a:extLst>
              <a:ext uri="{FF2B5EF4-FFF2-40B4-BE49-F238E27FC236}">
                <a16:creationId xmlns:a16="http://schemas.microsoft.com/office/drawing/2014/main" id="{B89F2819-1FBE-10E7-6A55-17CCA46DF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410" y="4780377"/>
            <a:ext cx="4406563" cy="1372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66BD47-B300-08B0-414B-1199DD853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9946" y="1453404"/>
            <a:ext cx="4141490" cy="302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5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7">
            <a:extLst>
              <a:ext uri="{FF2B5EF4-FFF2-40B4-BE49-F238E27FC236}">
                <a16:creationId xmlns:a16="http://schemas.microsoft.com/office/drawing/2014/main" id="{6B74041E-774B-2EDE-682A-4C4D0942DFB2}"/>
              </a:ext>
            </a:extLst>
          </p:cNvPr>
          <p:cNvSpPr/>
          <p:nvPr/>
        </p:nvSpPr>
        <p:spPr>
          <a:xfrm>
            <a:off x="8345706" y="1414953"/>
            <a:ext cx="4195882" cy="4195882"/>
          </a:xfrm>
          <a:custGeom>
            <a:avLst/>
            <a:gdLst/>
            <a:ahLst/>
            <a:cxnLst/>
            <a:rect l="l" t="t" r="r" b="b"/>
            <a:pathLst>
              <a:path w="4798045" h="4798045">
                <a:moveTo>
                  <a:pt x="0" y="0"/>
                </a:moveTo>
                <a:lnTo>
                  <a:pt x="4798045" y="0"/>
                </a:lnTo>
                <a:lnTo>
                  <a:pt x="4798045" y="4798046"/>
                </a:lnTo>
                <a:lnTo>
                  <a:pt x="0" y="479804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/>
        </p:spPr>
        <p:txBody>
          <a:bodyPr/>
          <a:lstStyle/>
          <a:p>
            <a:endParaRPr lang="es-CO"/>
          </a:p>
        </p:txBody>
      </p:sp>
      <p:sp>
        <p:nvSpPr>
          <p:cNvPr id="23" name="Rectangle: Rounded Corners 70">
            <a:extLst>
              <a:ext uri="{FF2B5EF4-FFF2-40B4-BE49-F238E27FC236}">
                <a16:creationId xmlns:a16="http://schemas.microsoft.com/office/drawing/2014/main" id="{05D1C7FC-5EE6-2251-BDDD-889609B5FFEB}"/>
              </a:ext>
            </a:extLst>
          </p:cNvPr>
          <p:cNvSpPr/>
          <p:nvPr/>
        </p:nvSpPr>
        <p:spPr>
          <a:xfrm>
            <a:off x="653142" y="1729023"/>
            <a:ext cx="5211297" cy="4517030"/>
          </a:xfrm>
          <a:prstGeom prst="roundRect">
            <a:avLst>
              <a:gd name="adj" fmla="val 7723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  <a:effectLst>
            <a:outerShdw blurRad="571500" dist="279400" dir="1500000" sx="98000" sy="98000" algn="ctr" rotWithShape="0">
              <a:schemeClr val="accent6">
                <a:lumMod val="1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10DEB997-002D-3E89-5A2E-A0206BFF02A8}"/>
              </a:ext>
            </a:extLst>
          </p:cNvPr>
          <p:cNvSpPr txBox="1"/>
          <p:nvPr/>
        </p:nvSpPr>
        <p:spPr>
          <a:xfrm>
            <a:off x="668883" y="2009995"/>
            <a:ext cx="5054995" cy="44012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b="1" i="0">
                <a:solidFill>
                  <a:srgbClr val="0E3636"/>
                </a:solidFill>
                <a:effectLst/>
                <a:latin typeface="Poppins"/>
                <a:cs typeface="Poppins"/>
              </a:rPr>
              <a:t>Entrevistas </a:t>
            </a:r>
            <a:r>
              <a:rPr lang="es-CO" sz="1400" b="1">
                <a:solidFill>
                  <a:srgbClr val="0E3636"/>
                </a:solidFill>
                <a:latin typeface="Poppins"/>
                <a:cs typeface="Poppins"/>
              </a:rPr>
              <a:t>a clientes existentes</a:t>
            </a:r>
          </a:p>
          <a:p>
            <a:endParaRPr lang="es-CO" sz="1400" b="0" i="0">
              <a:solidFill>
                <a:srgbClr val="0E3636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50 entrevistas a clientes Tugó y otras marcas definidas por Tugó , usuarios y compradores del canal digital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0" i="0">
                <a:solidFill>
                  <a:srgbClr val="0E3636"/>
                </a:solidFill>
                <a:effectLst/>
                <a:latin typeface="Poppins"/>
                <a:cs typeface="Poppins"/>
              </a:rPr>
              <a:t>Clientes a ser entrevistados de </a:t>
            </a: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Tugó</a:t>
            </a:r>
            <a:r>
              <a:rPr lang="es-ES" sz="1400" b="0" i="0">
                <a:solidFill>
                  <a:srgbClr val="0E3636"/>
                </a:solidFill>
                <a:effectLst/>
                <a:latin typeface="Poppins"/>
                <a:cs typeface="Poppins"/>
              </a:rPr>
              <a:t> y otras marcas validación previa</a:t>
            </a: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 con el equipo Tugó antes de comenzar el ejercicio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0" i="0">
                <a:solidFill>
                  <a:srgbClr val="0E3636"/>
                </a:solidFill>
                <a:effectLst/>
                <a:latin typeface="Poppins"/>
                <a:cs typeface="Poppins"/>
              </a:rPr>
              <a:t>Para las entrevistas se prepara una guí</a:t>
            </a: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a de entrevistas previamente validada por Tugó. Duración aprox. De 1 hora.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0" i="0">
                <a:solidFill>
                  <a:srgbClr val="0E3636"/>
                </a:solidFill>
                <a:effectLst/>
                <a:latin typeface="Poppins"/>
                <a:cs typeface="Poppins"/>
              </a:rPr>
              <a:t>Se incluirán 3-4 preguntas referentes a la percepción general del cliente respecto a la marca, calidad, precios etc. Estos aspectos serán acordados con Tugó antes de comenzar las entrevistas.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>
              <a:solidFill>
                <a:srgbClr val="0E363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Duración 2 semanas</a:t>
            </a:r>
          </a:p>
          <a:p>
            <a:endParaRPr lang="es-ES" sz="1400" b="0" i="0">
              <a:solidFill>
                <a:srgbClr val="0E3636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0" i="0">
              <a:solidFill>
                <a:srgbClr val="0E3636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1C696B30-ACD5-2366-D833-F3B5C1247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sp>
        <p:nvSpPr>
          <p:cNvPr id="55" name="Rectangle: Top Corners Rounded 15">
            <a:extLst>
              <a:ext uri="{FF2B5EF4-FFF2-40B4-BE49-F238E27FC236}">
                <a16:creationId xmlns:a16="http://schemas.microsoft.com/office/drawing/2014/main" id="{B6930C66-5032-8AB6-C9F2-328B2052B8E0}"/>
              </a:ext>
            </a:extLst>
          </p:cNvPr>
          <p:cNvSpPr/>
          <p:nvPr/>
        </p:nvSpPr>
        <p:spPr>
          <a:xfrm rot="10800000" flipV="1">
            <a:off x="653142" y="806248"/>
            <a:ext cx="5211297" cy="1134268"/>
          </a:xfrm>
          <a:prstGeom prst="round2SameRect">
            <a:avLst>
              <a:gd name="adj1" fmla="val 26748"/>
              <a:gd name="adj2" fmla="val 0"/>
            </a:avLst>
          </a:prstGeom>
          <a:solidFill>
            <a:srgbClr val="92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959FF8C-C04F-8EBF-5F35-0A36C3566718}"/>
              </a:ext>
            </a:extLst>
          </p:cNvPr>
          <p:cNvSpPr txBox="1"/>
          <p:nvPr/>
        </p:nvSpPr>
        <p:spPr>
          <a:xfrm>
            <a:off x="726330" y="1100451"/>
            <a:ext cx="4693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3.</a:t>
            </a:r>
            <a:r>
              <a:rPr lang="es-CO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  Entrevistas a compradores Tugó y otras marcas</a:t>
            </a:r>
            <a:endParaRPr lang="es-ES">
              <a:solidFill>
                <a:schemeClr val="bg1"/>
              </a:solidFill>
              <a:latin typeface="Poppins" pitchFamily="2" charset="77"/>
              <a:ea typeface="Inter" panose="020B0502030000000004" pitchFamily="34" charset="0"/>
              <a:cs typeface="Poppins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8B545F-1D1F-F31E-83CC-2E8645D64460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C2C4A6-90A5-E8A3-8166-8386A768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0E101-F2CB-DA52-D6F2-CCAF797E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11</a:t>
            </a:fld>
            <a:endParaRPr lang="es-CO"/>
          </a:p>
        </p:txBody>
      </p:sp>
      <p:sp>
        <p:nvSpPr>
          <p:cNvPr id="8" name="Rectangle 39">
            <a:extLst>
              <a:ext uri="{FF2B5EF4-FFF2-40B4-BE49-F238E27FC236}">
                <a16:creationId xmlns:a16="http://schemas.microsoft.com/office/drawing/2014/main" id="{D600B47E-4DA3-3F43-0995-6FD80B843DE4}"/>
              </a:ext>
            </a:extLst>
          </p:cNvPr>
          <p:cNvSpPr/>
          <p:nvPr/>
        </p:nvSpPr>
        <p:spPr>
          <a:xfrm>
            <a:off x="6327561" y="1062446"/>
            <a:ext cx="5280965" cy="5313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CO" sz="1400">
              <a:solidFill>
                <a:srgbClr val="5E3FD1"/>
              </a:solidFill>
              <a:latin typeface="+mj-lt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F944534-192A-A6F0-B3FD-B74A10966D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824" b="6671"/>
          <a:stretch/>
        </p:blipFill>
        <p:spPr>
          <a:xfrm>
            <a:off x="6479177" y="1564323"/>
            <a:ext cx="2946641" cy="3709039"/>
          </a:xfrm>
          <a:prstGeom prst="rect">
            <a:avLst/>
          </a:prstGeom>
        </p:spPr>
      </p:pic>
      <p:pic>
        <p:nvPicPr>
          <p:cNvPr id="11" name="Imagen 4">
            <a:extLst>
              <a:ext uri="{FF2B5EF4-FFF2-40B4-BE49-F238E27FC236}">
                <a16:creationId xmlns:a16="http://schemas.microsoft.com/office/drawing/2014/main" id="{32D3F1C7-4736-5A06-B602-2771D4C12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1045" y="3770806"/>
            <a:ext cx="3742344" cy="2070501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310351D8-4BB4-59B6-E952-7ACA05757E99}"/>
              </a:ext>
            </a:extLst>
          </p:cNvPr>
          <p:cNvSpPr/>
          <p:nvPr/>
        </p:nvSpPr>
        <p:spPr>
          <a:xfrm>
            <a:off x="8238314" y="3796933"/>
            <a:ext cx="1227908" cy="200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99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7">
            <a:extLst>
              <a:ext uri="{FF2B5EF4-FFF2-40B4-BE49-F238E27FC236}">
                <a16:creationId xmlns:a16="http://schemas.microsoft.com/office/drawing/2014/main" id="{6B74041E-774B-2EDE-682A-4C4D0942DFB2}"/>
              </a:ext>
            </a:extLst>
          </p:cNvPr>
          <p:cNvSpPr/>
          <p:nvPr/>
        </p:nvSpPr>
        <p:spPr>
          <a:xfrm>
            <a:off x="8345706" y="1414953"/>
            <a:ext cx="4195882" cy="4195882"/>
          </a:xfrm>
          <a:custGeom>
            <a:avLst/>
            <a:gdLst/>
            <a:ahLst/>
            <a:cxnLst/>
            <a:rect l="l" t="t" r="r" b="b"/>
            <a:pathLst>
              <a:path w="4798045" h="4798045">
                <a:moveTo>
                  <a:pt x="0" y="0"/>
                </a:moveTo>
                <a:lnTo>
                  <a:pt x="4798045" y="0"/>
                </a:lnTo>
                <a:lnTo>
                  <a:pt x="4798045" y="4798046"/>
                </a:lnTo>
                <a:lnTo>
                  <a:pt x="0" y="479804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/>
        </p:spPr>
        <p:txBody>
          <a:bodyPr/>
          <a:lstStyle/>
          <a:p>
            <a:endParaRPr lang="es-CO"/>
          </a:p>
        </p:txBody>
      </p:sp>
      <p:sp>
        <p:nvSpPr>
          <p:cNvPr id="23" name="Rectangle: Rounded Corners 70">
            <a:extLst>
              <a:ext uri="{FF2B5EF4-FFF2-40B4-BE49-F238E27FC236}">
                <a16:creationId xmlns:a16="http://schemas.microsoft.com/office/drawing/2014/main" id="{05D1C7FC-5EE6-2251-BDDD-889609B5FFEB}"/>
              </a:ext>
            </a:extLst>
          </p:cNvPr>
          <p:cNvSpPr/>
          <p:nvPr/>
        </p:nvSpPr>
        <p:spPr>
          <a:xfrm>
            <a:off x="1016511" y="2198130"/>
            <a:ext cx="4963965" cy="3583276"/>
          </a:xfrm>
          <a:prstGeom prst="roundRect">
            <a:avLst>
              <a:gd name="adj" fmla="val 7723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  <a:effectLst>
            <a:outerShdw blurRad="571500" dist="279400" dir="1500000" sx="98000" sy="98000" algn="ctr" rotWithShape="0">
              <a:schemeClr val="accent6">
                <a:lumMod val="1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10DEB997-002D-3E89-5A2E-A0206BFF02A8}"/>
              </a:ext>
            </a:extLst>
          </p:cNvPr>
          <p:cNvSpPr txBox="1"/>
          <p:nvPr/>
        </p:nvSpPr>
        <p:spPr>
          <a:xfrm>
            <a:off x="1034332" y="2829647"/>
            <a:ext cx="4963965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b="1" i="0">
                <a:solidFill>
                  <a:srgbClr val="0E3636"/>
                </a:solidFill>
                <a:effectLst/>
                <a:latin typeface="Poppins"/>
                <a:cs typeface="Poppins"/>
              </a:rPr>
              <a:t>Aspectos a ser analizados: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>
              <a:solidFill>
                <a:srgbClr val="0E3636"/>
              </a:solidFill>
              <a:latin typeface="Poppins"/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Objetivo primordial: entendimiento profundo del consumidor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Definición de puntos de contacto, recopilación de datos, segmentación de usuarios</a:t>
            </a:r>
            <a:endParaRPr lang="es-E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Mapeo del </a:t>
            </a:r>
            <a:r>
              <a:rPr lang="es-ES" sz="1400" err="1">
                <a:solidFill>
                  <a:srgbClr val="0E3636"/>
                </a:solidFill>
                <a:latin typeface="Poppins"/>
                <a:cs typeface="Poppins"/>
              </a:rPr>
              <a:t>Customer</a:t>
            </a: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 </a:t>
            </a:r>
            <a:r>
              <a:rPr lang="es-ES" sz="1400" err="1">
                <a:solidFill>
                  <a:srgbClr val="0E3636"/>
                </a:solidFill>
                <a:latin typeface="Poppins"/>
                <a:cs typeface="Poppins"/>
              </a:rPr>
              <a:t>journey</a:t>
            </a: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Identificación de problemas comunes y priorización de áreas a ser revisadas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>
              <a:solidFill>
                <a:srgbClr val="0E3636"/>
              </a:solidFill>
              <a:latin typeface="Poppins"/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>
              <a:solidFill>
                <a:srgbClr val="0E3636"/>
              </a:solidFill>
              <a:latin typeface="Poppins"/>
              <a:cs typeface="Poppins"/>
            </a:endParaRPr>
          </a:p>
          <a:p>
            <a:endParaRPr lang="es-ES" sz="1400">
              <a:solidFill>
                <a:srgbClr val="0E3636"/>
              </a:solidFill>
              <a:latin typeface="Poppins"/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/>
                <a:cs typeface="Poppins"/>
              </a:rPr>
              <a:t>Duración 1 semana </a:t>
            </a:r>
          </a:p>
          <a:p>
            <a:endParaRPr lang="es-ES" sz="1400" b="0" i="0">
              <a:solidFill>
                <a:srgbClr val="0E3636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0" i="0">
              <a:solidFill>
                <a:srgbClr val="0E3636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1C696B30-ACD5-2366-D833-F3B5C1247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sp>
        <p:nvSpPr>
          <p:cNvPr id="55" name="Rectangle: Top Corners Rounded 15">
            <a:extLst>
              <a:ext uri="{FF2B5EF4-FFF2-40B4-BE49-F238E27FC236}">
                <a16:creationId xmlns:a16="http://schemas.microsoft.com/office/drawing/2014/main" id="{B6930C66-5032-8AB6-C9F2-328B2052B8E0}"/>
              </a:ext>
            </a:extLst>
          </p:cNvPr>
          <p:cNvSpPr/>
          <p:nvPr/>
        </p:nvSpPr>
        <p:spPr>
          <a:xfrm rot="10800000" flipV="1">
            <a:off x="1016511" y="1604171"/>
            <a:ext cx="4963965" cy="1134268"/>
          </a:xfrm>
          <a:prstGeom prst="round2SameRect">
            <a:avLst>
              <a:gd name="adj1" fmla="val 26748"/>
              <a:gd name="adj2" fmla="val 0"/>
            </a:avLst>
          </a:prstGeom>
          <a:solidFill>
            <a:srgbClr val="92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959FF8C-C04F-8EBF-5F35-0A36C3566718}"/>
              </a:ext>
            </a:extLst>
          </p:cNvPr>
          <p:cNvSpPr txBox="1"/>
          <p:nvPr/>
        </p:nvSpPr>
        <p:spPr>
          <a:xfrm>
            <a:off x="1271322" y="1760284"/>
            <a:ext cx="445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4. Análisis de Hallazgos de áreas de oportunidad de mejora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8B545F-1D1F-F31E-83CC-2E8645D64460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C2C4A6-90A5-E8A3-8166-8386A768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0E101-F2CB-DA52-D6F2-CCAF797E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12</a:t>
            </a:fld>
            <a:endParaRPr lang="es-CO"/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FC558DF0-C9AB-2489-883E-D3BA645B29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268" y="2194481"/>
            <a:ext cx="5094515" cy="246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280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7">
            <a:extLst>
              <a:ext uri="{FF2B5EF4-FFF2-40B4-BE49-F238E27FC236}">
                <a16:creationId xmlns:a16="http://schemas.microsoft.com/office/drawing/2014/main" id="{6B74041E-774B-2EDE-682A-4C4D0942DFB2}"/>
              </a:ext>
            </a:extLst>
          </p:cNvPr>
          <p:cNvSpPr/>
          <p:nvPr/>
        </p:nvSpPr>
        <p:spPr>
          <a:xfrm>
            <a:off x="8345706" y="1414953"/>
            <a:ext cx="4195882" cy="4195882"/>
          </a:xfrm>
          <a:custGeom>
            <a:avLst/>
            <a:gdLst/>
            <a:ahLst/>
            <a:cxnLst/>
            <a:rect l="l" t="t" r="r" b="b"/>
            <a:pathLst>
              <a:path w="4798045" h="4798045">
                <a:moveTo>
                  <a:pt x="0" y="0"/>
                </a:moveTo>
                <a:lnTo>
                  <a:pt x="4798045" y="0"/>
                </a:lnTo>
                <a:lnTo>
                  <a:pt x="4798045" y="4798046"/>
                </a:lnTo>
                <a:lnTo>
                  <a:pt x="0" y="479804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/>
        </p:spPr>
        <p:txBody>
          <a:bodyPr/>
          <a:lstStyle/>
          <a:p>
            <a:endParaRPr lang="es-CO"/>
          </a:p>
        </p:txBody>
      </p:sp>
      <p:sp>
        <p:nvSpPr>
          <p:cNvPr id="23" name="Rectangle: Rounded Corners 70">
            <a:extLst>
              <a:ext uri="{FF2B5EF4-FFF2-40B4-BE49-F238E27FC236}">
                <a16:creationId xmlns:a16="http://schemas.microsoft.com/office/drawing/2014/main" id="{05D1C7FC-5EE6-2251-BDDD-889609B5FFEB}"/>
              </a:ext>
            </a:extLst>
          </p:cNvPr>
          <p:cNvSpPr/>
          <p:nvPr/>
        </p:nvSpPr>
        <p:spPr>
          <a:xfrm>
            <a:off x="586582" y="2472528"/>
            <a:ext cx="4963964" cy="3419920"/>
          </a:xfrm>
          <a:prstGeom prst="roundRect">
            <a:avLst>
              <a:gd name="adj" fmla="val 7723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  <a:effectLst>
            <a:outerShdw blurRad="571500" dist="279400" dir="1500000" sx="98000" sy="98000" algn="ctr" rotWithShape="0">
              <a:schemeClr val="accent6">
                <a:lumMod val="1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10DEB997-002D-3E89-5A2E-A0206BFF02A8}"/>
              </a:ext>
            </a:extLst>
          </p:cNvPr>
          <p:cNvSpPr txBox="1"/>
          <p:nvPr/>
        </p:nvSpPr>
        <p:spPr>
          <a:xfrm>
            <a:off x="744851" y="2834559"/>
            <a:ext cx="4663171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1400" b="1" dirty="0">
                <a:solidFill>
                  <a:srgbClr val="0E3636"/>
                </a:solidFill>
                <a:latin typeface="Poppins"/>
                <a:cs typeface="Poppins"/>
              </a:rPr>
              <a:t>Workshop </a:t>
            </a:r>
            <a:r>
              <a:rPr lang="es-CO" sz="1400" b="1" dirty="0" err="1">
                <a:solidFill>
                  <a:srgbClr val="0E3636"/>
                </a:solidFill>
                <a:latin typeface="Poppins"/>
                <a:cs typeface="Poppins"/>
              </a:rPr>
              <a:t>Design</a:t>
            </a:r>
            <a:r>
              <a:rPr lang="es-CO" sz="1400" b="1" dirty="0">
                <a:solidFill>
                  <a:srgbClr val="0E3636"/>
                </a:solidFill>
                <a:latin typeface="Poppins"/>
                <a:cs typeface="Poppins"/>
              </a:rPr>
              <a:t> </a:t>
            </a:r>
            <a:r>
              <a:rPr lang="es-CO" sz="1400" b="1" dirty="0" err="1">
                <a:solidFill>
                  <a:srgbClr val="0E3636"/>
                </a:solidFill>
                <a:latin typeface="Poppins"/>
                <a:cs typeface="Poppins"/>
              </a:rPr>
              <a:t>Thinking</a:t>
            </a:r>
            <a:endParaRPr lang="es-CO" sz="1400" b="0" i="0">
              <a:solidFill>
                <a:srgbClr val="0E3636"/>
              </a:solidFill>
              <a:effectLst/>
              <a:latin typeface="Poppins"/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0" i="0" dirty="0">
                <a:solidFill>
                  <a:srgbClr val="0E3636"/>
                </a:solidFill>
                <a:effectLst/>
                <a:latin typeface="Poppins"/>
                <a:cs typeface="Poppins"/>
              </a:rPr>
              <a:t>Workshop de 2 días para profundización y entendimiento de hallazgos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E3636"/>
                </a:solidFill>
                <a:latin typeface="Poppins"/>
                <a:cs typeface="Poppins"/>
              </a:rPr>
              <a:t>Priorización y definición de dos áreas de oportunidad de mejora a ser trabajadas (2 a 4 máximo)</a:t>
            </a:r>
          </a:p>
          <a:p>
            <a:endParaRPr lang="es-ES" sz="1400" b="1">
              <a:solidFill>
                <a:srgbClr val="0E363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sz="1400" b="1" dirty="0" err="1">
                <a:solidFill>
                  <a:srgbClr val="0E3636"/>
                </a:solidFill>
                <a:latin typeface="Poppins"/>
                <a:cs typeface="Poppins"/>
              </a:rPr>
              <a:t>R</a:t>
            </a:r>
            <a:r>
              <a:rPr lang="es-CO" sz="1400" b="1" i="0" dirty="0" err="1">
                <a:solidFill>
                  <a:srgbClr val="0E3636"/>
                </a:solidFill>
                <a:effectLst/>
                <a:latin typeface="Poppins"/>
                <a:cs typeface="Poppins"/>
              </a:rPr>
              <a:t>oadmap</a:t>
            </a:r>
            <a:r>
              <a:rPr lang="es-CO" sz="1400" b="1" i="0" dirty="0">
                <a:solidFill>
                  <a:srgbClr val="0E3636"/>
                </a:solidFill>
                <a:effectLst/>
                <a:latin typeface="Poppins"/>
                <a:cs typeface="Poppins"/>
              </a:rPr>
              <a:t> con Acciones a ser implementadas</a:t>
            </a:r>
            <a:endParaRPr lang="es-CO" sz="1400" b="0" i="0">
              <a:solidFill>
                <a:srgbClr val="0E3636"/>
              </a:solidFill>
              <a:effectLst/>
              <a:latin typeface="Poppins"/>
              <a:cs typeface="Poppi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E3636"/>
                </a:solidFill>
                <a:latin typeface="Poppins"/>
                <a:cs typeface="Poppins"/>
              </a:rPr>
              <a:t>Identificación de </a:t>
            </a:r>
            <a:r>
              <a:rPr lang="es-ES" sz="1400" dirty="0" err="1">
                <a:solidFill>
                  <a:srgbClr val="0E3636"/>
                </a:solidFill>
                <a:latin typeface="Poppins"/>
                <a:cs typeface="Poppins"/>
              </a:rPr>
              <a:t>quick-wins</a:t>
            </a:r>
            <a:r>
              <a:rPr lang="es-ES" sz="1400" dirty="0">
                <a:solidFill>
                  <a:srgbClr val="0E3636"/>
                </a:solidFill>
                <a:latin typeface="Poppins"/>
                <a:cs typeface="Poppins"/>
              </a:rPr>
              <a:t> y soluciones estructurales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Priorización y 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E3636"/>
                </a:solidFill>
                <a:latin typeface="Poppins"/>
                <a:cs typeface="Poppins"/>
              </a:rPr>
              <a:t>Duración: 2 semanas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0E3636"/>
                </a:solidFill>
                <a:latin typeface="Poppins"/>
                <a:cs typeface="Poppins"/>
              </a:rPr>
              <a:t>Modalidad: presencial</a:t>
            </a:r>
          </a:p>
          <a:p>
            <a:endParaRPr lang="es-ES" sz="1400">
              <a:solidFill>
                <a:srgbClr val="0E363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0" i="0">
              <a:solidFill>
                <a:srgbClr val="0E3636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1C696B30-ACD5-2366-D833-F3B5C1247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sp>
        <p:nvSpPr>
          <p:cNvPr id="55" name="Rectangle: Top Corners Rounded 15">
            <a:extLst>
              <a:ext uri="{FF2B5EF4-FFF2-40B4-BE49-F238E27FC236}">
                <a16:creationId xmlns:a16="http://schemas.microsoft.com/office/drawing/2014/main" id="{B6930C66-5032-8AB6-C9F2-328B2052B8E0}"/>
              </a:ext>
            </a:extLst>
          </p:cNvPr>
          <p:cNvSpPr/>
          <p:nvPr/>
        </p:nvSpPr>
        <p:spPr>
          <a:xfrm rot="10800000" flipV="1">
            <a:off x="586581" y="1446415"/>
            <a:ext cx="4963965" cy="1279762"/>
          </a:xfrm>
          <a:prstGeom prst="round2SameRect">
            <a:avLst>
              <a:gd name="adj1" fmla="val 26748"/>
              <a:gd name="adj2" fmla="val 0"/>
            </a:avLst>
          </a:prstGeom>
          <a:solidFill>
            <a:srgbClr val="92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959FF8C-C04F-8EBF-5F35-0A36C3566718}"/>
              </a:ext>
            </a:extLst>
          </p:cNvPr>
          <p:cNvSpPr txBox="1"/>
          <p:nvPr/>
        </p:nvSpPr>
        <p:spPr>
          <a:xfrm>
            <a:off x="744852" y="1741257"/>
            <a:ext cx="417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5.</a:t>
            </a:r>
            <a:r>
              <a:rPr lang="es-CO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 </a:t>
            </a:r>
            <a:r>
              <a:rPr lang="es-ES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Workshop </a:t>
            </a:r>
            <a:r>
              <a:rPr lang="es-ES" err="1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Design</a:t>
            </a:r>
            <a:r>
              <a:rPr lang="es-ES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 </a:t>
            </a:r>
            <a:r>
              <a:rPr lang="es-ES" err="1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Thinking</a:t>
            </a:r>
            <a:r>
              <a:rPr lang="es-ES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 y </a:t>
            </a:r>
            <a:r>
              <a:rPr lang="es-ES" err="1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roadmap</a:t>
            </a:r>
            <a:r>
              <a:rPr lang="es-ES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 de </a:t>
            </a:r>
            <a:r>
              <a:rPr lang="es-ES" err="1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quick-wins</a:t>
            </a:r>
            <a:r>
              <a:rPr lang="es-ES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8B545F-1D1F-F31E-83CC-2E8645D64460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C2C4A6-90A5-E8A3-8166-8386A768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0E101-F2CB-DA52-D6F2-CCAF797E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13</a:t>
            </a:fld>
            <a:endParaRPr lang="es-CO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D1EC7A2-43C3-53AD-6EE9-8A618AA01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349838"/>
            <a:ext cx="5672202" cy="242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135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B747F3-E607-D184-F77B-852D91FAB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23078" b="23078"/>
          <a:stretch/>
        </p:blipFill>
        <p:spPr>
          <a:xfrm>
            <a:off x="0" y="0"/>
            <a:ext cx="12191999" cy="3692201"/>
          </a:xfrm>
          <a:prstGeom prst="rect">
            <a:avLst/>
          </a:prstGeom>
        </p:spPr>
      </p:pic>
      <p:sp>
        <p:nvSpPr>
          <p:cNvPr id="4" name="Rectangle 23">
            <a:extLst>
              <a:ext uri="{FF2B5EF4-FFF2-40B4-BE49-F238E27FC236}">
                <a16:creationId xmlns:a16="http://schemas.microsoft.com/office/drawing/2014/main" id="{4CEA72D0-7EE9-8B8E-CDB1-28C12B6E10B4}"/>
              </a:ext>
            </a:extLst>
          </p:cNvPr>
          <p:cNvSpPr/>
          <p:nvPr/>
        </p:nvSpPr>
        <p:spPr>
          <a:xfrm>
            <a:off x="-419100" y="3668635"/>
            <a:ext cx="12712699" cy="138083"/>
          </a:xfrm>
          <a:prstGeom prst="rect">
            <a:avLst/>
          </a:prstGeom>
          <a:gradFill flip="none" rotWithShape="1">
            <a:gsLst>
              <a:gs pos="0">
                <a:srgbClr val="1F2353"/>
              </a:gs>
              <a:gs pos="100000">
                <a:srgbClr val="9275FF"/>
              </a:gs>
            </a:gsLst>
            <a:lin ang="10800000" scaled="1"/>
            <a:tileRect/>
          </a:gradFill>
          <a:ln w="1273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589A610-DF1C-544D-6989-24D537D7AB05}"/>
              </a:ext>
            </a:extLst>
          </p:cNvPr>
          <p:cNvSpPr txBox="1"/>
          <p:nvPr/>
        </p:nvSpPr>
        <p:spPr>
          <a:xfrm>
            <a:off x="1414292" y="4186339"/>
            <a:ext cx="6087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Opciones para adaptar las intervenciones a las prioridades y capacidades de TUGO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F83DF141-CB27-D588-3D05-6E19537E6AF7}"/>
              </a:ext>
            </a:extLst>
          </p:cNvPr>
          <p:cNvCxnSpPr/>
          <p:nvPr/>
        </p:nvCxnSpPr>
        <p:spPr>
          <a:xfrm>
            <a:off x="8086746" y="4186230"/>
            <a:ext cx="0" cy="2211629"/>
          </a:xfrm>
          <a:prstGeom prst="line">
            <a:avLst/>
          </a:prstGeom>
          <a:ln>
            <a:solidFill>
              <a:srgbClr val="6B5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D0131760-1B94-87A3-A85D-885E7F72F685}"/>
              </a:ext>
            </a:extLst>
          </p:cNvPr>
          <p:cNvSpPr txBox="1"/>
          <p:nvPr/>
        </p:nvSpPr>
        <p:spPr>
          <a:xfrm>
            <a:off x="7366000" y="467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147FD13-4426-DE45-8853-AE664AC8F2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8181" y="250381"/>
            <a:ext cx="1364776" cy="31684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137F73C-4225-73A9-6C21-69098956F729}"/>
              </a:ext>
            </a:extLst>
          </p:cNvPr>
          <p:cNvSpPr txBox="1"/>
          <p:nvPr/>
        </p:nvSpPr>
        <p:spPr>
          <a:xfrm>
            <a:off x="1429609" y="1968035"/>
            <a:ext cx="9422870" cy="1569660"/>
          </a:xfrm>
          <a:prstGeom prst="rect">
            <a:avLst/>
          </a:prstGeom>
          <a:noFill/>
          <a:effectLst>
            <a:outerShdw blurRad="433602" dist="38100" dir="13500000" algn="br" rotWithShape="0">
              <a:prstClr val="black">
                <a:alpha val="72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b="1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3</a:t>
            </a:r>
            <a:r>
              <a:rPr kumimoji="0" lang="es-CO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. Equipos, tiempos e inversión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F7CD6C-B7C4-A13B-520B-6F4DED2DEBA2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F31A61-3EC5-368C-59DE-D32204EBB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80CC96F-3EF1-F898-0DCD-8C4595DA0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14</a:t>
            </a:fld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903DCC8-5FC0-E93F-1490-7D9D5CD773DE}"/>
              </a:ext>
            </a:extLst>
          </p:cNvPr>
          <p:cNvSpPr txBox="1"/>
          <p:nvPr/>
        </p:nvSpPr>
        <p:spPr>
          <a:xfrm>
            <a:off x="8655910" y="4689259"/>
            <a:ext cx="282984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b="1">
                <a:latin typeface="Poppins"/>
                <a:cs typeface="Poppins"/>
              </a:rPr>
              <a:t>Equipos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b="1">
                <a:latin typeface="Poppins"/>
                <a:cs typeface="Poppins"/>
              </a:rPr>
              <a:t>Inversión</a:t>
            </a:r>
          </a:p>
        </p:txBody>
      </p:sp>
    </p:spTree>
    <p:extLst>
      <p:ext uri="{BB962C8B-B14F-4D97-AF65-F5344CB8AC3E}">
        <p14:creationId xmlns:p14="http://schemas.microsoft.com/office/powerpoint/2010/main" val="213048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EF1812-AD81-6D33-EB1A-B178AB783B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</a:blip>
          <a:srcRect l="1968" t="9288" b="5786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26A55D4-DF75-4549-3606-7ADD551950CC}"/>
              </a:ext>
            </a:extLst>
          </p:cNvPr>
          <p:cNvSpPr txBox="1"/>
          <p:nvPr/>
        </p:nvSpPr>
        <p:spPr>
          <a:xfrm>
            <a:off x="-3262826" y="824996"/>
            <a:ext cx="1083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3.1 Equipos a Cargo del Proyecto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1482339-8FFB-D623-7532-3E9B65E8D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D481CAD4-B307-8578-3499-1133937652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7013" y="250381"/>
            <a:ext cx="1364776" cy="316848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7CAE8676-5BA7-0817-B451-B4BA1C22EFA5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Confidential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and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proprietary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.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for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distribution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unless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explicitly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approved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by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IOTA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Impact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or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the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IOTA Alliance.</a:t>
            </a:r>
          </a:p>
        </p:txBody>
      </p:sp>
      <p:sp>
        <p:nvSpPr>
          <p:cNvPr id="47" name="Rectangle 56">
            <a:extLst>
              <a:ext uri="{FF2B5EF4-FFF2-40B4-BE49-F238E27FC236}">
                <a16:creationId xmlns:a16="http://schemas.microsoft.com/office/drawing/2014/main" id="{3C73499C-BB26-635D-77CB-8B40E99632CB}"/>
              </a:ext>
            </a:extLst>
          </p:cNvPr>
          <p:cNvSpPr/>
          <p:nvPr/>
        </p:nvSpPr>
        <p:spPr>
          <a:xfrm>
            <a:off x="292123" y="1774458"/>
            <a:ext cx="11542295" cy="41709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ectangle 58">
            <a:extLst>
              <a:ext uri="{FF2B5EF4-FFF2-40B4-BE49-F238E27FC236}">
                <a16:creationId xmlns:a16="http://schemas.microsoft.com/office/drawing/2014/main" id="{B254017F-DAEE-3814-5EF9-F3862B5754FD}"/>
              </a:ext>
            </a:extLst>
          </p:cNvPr>
          <p:cNvSpPr/>
          <p:nvPr/>
        </p:nvSpPr>
        <p:spPr>
          <a:xfrm>
            <a:off x="285912" y="3046973"/>
            <a:ext cx="2382253" cy="577516"/>
          </a:xfrm>
          <a:prstGeom prst="rect">
            <a:avLst/>
          </a:prstGeom>
          <a:solidFill>
            <a:srgbClr val="927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Poppins" panose="00000500000000000000" pitchFamily="2" charset="0"/>
                <a:cs typeface="Poppins" panose="00000500000000000000" pitchFamily="2" charset="0"/>
              </a:rPr>
              <a:t> Project Management</a:t>
            </a:r>
          </a:p>
        </p:txBody>
      </p:sp>
      <p:cxnSp>
        <p:nvCxnSpPr>
          <p:cNvPr id="49" name="Straight Arrow Connector 60">
            <a:extLst>
              <a:ext uri="{FF2B5EF4-FFF2-40B4-BE49-F238E27FC236}">
                <a16:creationId xmlns:a16="http://schemas.microsoft.com/office/drawing/2014/main" id="{6F8B245F-1BA4-3AE6-BA03-B9B8D73E7D22}"/>
              </a:ext>
            </a:extLst>
          </p:cNvPr>
          <p:cNvCxnSpPr>
            <a:cxnSpLocks/>
          </p:cNvCxnSpPr>
          <p:nvPr/>
        </p:nvCxnSpPr>
        <p:spPr>
          <a:xfrm flipH="1">
            <a:off x="491490" y="4671996"/>
            <a:ext cx="11342928" cy="64630"/>
          </a:xfrm>
          <a:prstGeom prst="straightConnector1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80">
            <a:extLst>
              <a:ext uri="{FF2B5EF4-FFF2-40B4-BE49-F238E27FC236}">
                <a16:creationId xmlns:a16="http://schemas.microsoft.com/office/drawing/2014/main" id="{5121D4B5-356D-5EC0-E183-FEE681B9E22D}"/>
              </a:ext>
            </a:extLst>
          </p:cNvPr>
          <p:cNvSpPr txBox="1"/>
          <p:nvPr/>
        </p:nvSpPr>
        <p:spPr>
          <a:xfrm>
            <a:off x="3229636" y="3155702"/>
            <a:ext cx="2303336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Poppins" panose="00000500000000000000" pitchFamily="2" charset="0"/>
                <a:cs typeface="Poppins" panose="00000500000000000000" pitchFamily="2" charset="0"/>
              </a:rPr>
              <a:t>Natalia Iragorri (15+ </a:t>
            </a:r>
            <a:r>
              <a:rPr lang="en-US" sz="1200" err="1">
                <a:latin typeface="Poppins" panose="00000500000000000000" pitchFamily="2" charset="0"/>
                <a:cs typeface="Poppins" panose="00000500000000000000" pitchFamily="2" charset="0"/>
              </a:rPr>
              <a:t>años</a:t>
            </a:r>
            <a:r>
              <a:rPr lang="en-US" sz="12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err="1">
                <a:latin typeface="Poppins" panose="00000500000000000000" pitchFamily="2" charset="0"/>
                <a:cs typeface="Poppins" panose="00000500000000000000" pitchFamily="2" charset="0"/>
              </a:rPr>
              <a:t>en</a:t>
            </a:r>
            <a:r>
              <a:rPr lang="en-US" sz="120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200" err="1">
                <a:latin typeface="Poppins" panose="00000500000000000000" pitchFamily="2" charset="0"/>
                <a:cs typeface="Poppins" panose="00000500000000000000" pitchFamily="2" charset="0"/>
              </a:rPr>
              <a:t>mercadeo</a:t>
            </a:r>
            <a:r>
              <a:rPr lang="en-US" sz="1200">
                <a:latin typeface="Poppins" panose="00000500000000000000" pitchFamily="2" charset="0"/>
                <a:cs typeface="Poppins" panose="00000500000000000000" pitchFamily="2" charset="0"/>
              </a:rPr>
              <a:t> y branding)</a:t>
            </a:r>
          </a:p>
          <a:p>
            <a:endParaRPr lang="en-US" sz="1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Rectangle 107">
            <a:extLst>
              <a:ext uri="{FF2B5EF4-FFF2-40B4-BE49-F238E27FC236}">
                <a16:creationId xmlns:a16="http://schemas.microsoft.com/office/drawing/2014/main" id="{81A95C81-9EB1-8A16-3CAC-47C464C54437}"/>
              </a:ext>
            </a:extLst>
          </p:cNvPr>
          <p:cNvSpPr/>
          <p:nvPr/>
        </p:nvSpPr>
        <p:spPr>
          <a:xfrm>
            <a:off x="301953" y="4730378"/>
            <a:ext cx="2382253" cy="577516"/>
          </a:xfrm>
          <a:prstGeom prst="rect">
            <a:avLst/>
          </a:prstGeom>
          <a:solidFill>
            <a:srgbClr val="927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Poppins" panose="00000500000000000000" pitchFamily="2" charset="0"/>
                <a:cs typeface="Poppins" panose="00000500000000000000" pitchFamily="2" charset="0"/>
              </a:rPr>
              <a:t> Project Team</a:t>
            </a:r>
          </a:p>
        </p:txBody>
      </p:sp>
      <p:sp>
        <p:nvSpPr>
          <p:cNvPr id="53" name="TextBox 109">
            <a:extLst>
              <a:ext uri="{FF2B5EF4-FFF2-40B4-BE49-F238E27FC236}">
                <a16:creationId xmlns:a16="http://schemas.microsoft.com/office/drawing/2014/main" id="{048A5685-CFD1-94BE-D248-B002587535A3}"/>
              </a:ext>
            </a:extLst>
          </p:cNvPr>
          <p:cNvSpPr txBox="1"/>
          <p:nvPr/>
        </p:nvSpPr>
        <p:spPr>
          <a:xfrm>
            <a:off x="3229636" y="4818611"/>
            <a:ext cx="2303336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s-CO" sz="1200">
                <a:latin typeface="Poppins" panose="00000500000000000000" pitchFamily="2" charset="0"/>
                <a:cs typeface="Poppins" panose="00000500000000000000" pitchFamily="2" charset="0"/>
              </a:rPr>
              <a:t>Analistas dedicados</a:t>
            </a:r>
          </a:p>
          <a:p>
            <a:pPr marL="171450" indent="-171450">
              <a:buFont typeface="Arial"/>
              <a:buChar char="•"/>
            </a:pPr>
            <a:r>
              <a:rPr lang="es-CO" sz="1200">
                <a:latin typeface="Poppins" panose="00000500000000000000" pitchFamily="2" charset="0"/>
                <a:cs typeface="Poppins" panose="00000500000000000000" pitchFamily="2" charset="0"/>
              </a:rPr>
              <a:t>Especialistas técnicos</a:t>
            </a:r>
          </a:p>
          <a:p>
            <a:pPr marL="171450" indent="-171450">
              <a:buFont typeface="Arial"/>
              <a:buChar char="•"/>
            </a:pPr>
            <a:r>
              <a:rPr lang="es-CO" sz="1200">
                <a:latin typeface="Poppins" panose="00000500000000000000" pitchFamily="2" charset="0"/>
                <a:cs typeface="Poppins" panose="00000500000000000000" pitchFamily="2" charset="0"/>
              </a:rPr>
              <a:t>Gestión de herramientas</a:t>
            </a:r>
          </a:p>
          <a:p>
            <a:pPr marL="171450" indent="-171450">
              <a:buFont typeface="Arial"/>
              <a:buChar char="•"/>
            </a:pPr>
            <a:r>
              <a:rPr lang="es-CO" sz="1200">
                <a:latin typeface="Poppins" panose="00000500000000000000" pitchFamily="2" charset="0"/>
                <a:cs typeface="Poppins" panose="00000500000000000000" pitchFamily="2" charset="0"/>
              </a:rPr>
              <a:t>Equipos de coordinación</a:t>
            </a:r>
          </a:p>
          <a:p>
            <a:endParaRPr lang="es-CO" sz="120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 sz="12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Rectangle 2">
            <a:extLst>
              <a:ext uri="{FF2B5EF4-FFF2-40B4-BE49-F238E27FC236}">
                <a16:creationId xmlns:a16="http://schemas.microsoft.com/office/drawing/2014/main" id="{BB2F456F-C89E-B08E-C921-C42052752475}"/>
              </a:ext>
            </a:extLst>
          </p:cNvPr>
          <p:cNvSpPr/>
          <p:nvPr/>
        </p:nvSpPr>
        <p:spPr>
          <a:xfrm>
            <a:off x="285912" y="1950150"/>
            <a:ext cx="2382253" cy="577516"/>
          </a:xfrm>
          <a:prstGeom prst="rect">
            <a:avLst/>
          </a:prstGeom>
          <a:solidFill>
            <a:srgbClr val="9275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Poppins" panose="00000500000000000000" pitchFamily="2" charset="0"/>
                <a:cs typeface="Poppins" panose="00000500000000000000" pitchFamily="2" charset="0"/>
              </a:rPr>
              <a:t> Project Leadership</a:t>
            </a:r>
          </a:p>
        </p:txBody>
      </p:sp>
      <p:sp>
        <p:nvSpPr>
          <p:cNvPr id="57" name="TextBox 3">
            <a:extLst>
              <a:ext uri="{FF2B5EF4-FFF2-40B4-BE49-F238E27FC236}">
                <a16:creationId xmlns:a16="http://schemas.microsoft.com/office/drawing/2014/main" id="{34FE8DEB-B425-C586-F25C-8E910015390F}"/>
              </a:ext>
            </a:extLst>
          </p:cNvPr>
          <p:cNvSpPr txBox="1"/>
          <p:nvPr/>
        </p:nvSpPr>
        <p:spPr>
          <a:xfrm>
            <a:off x="3229636" y="1942074"/>
            <a:ext cx="2382253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Andr</a:t>
            </a:r>
            <a:r>
              <a:rPr lang="es-CO" sz="12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és</a:t>
            </a:r>
            <a:r>
              <a:rPr lang="es-CO" sz="12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CO" sz="12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Satizábal</a:t>
            </a:r>
            <a:r>
              <a:rPr lang="es-CO" sz="12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(Ex- McKinsey, 23 años de experiencia en consultoría y </a:t>
            </a:r>
            <a:r>
              <a:rPr lang="es-CO" sz="12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</a:t>
            </a:r>
            <a:r>
              <a:rPr lang="es-CO" sz="12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CO" sz="12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research</a:t>
            </a:r>
            <a:r>
              <a:rPr lang="es-CO" sz="12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)</a:t>
            </a:r>
            <a:endParaRPr lang="en-US" sz="1200">
              <a:solidFill>
                <a:srgbClr val="0E363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8" name="TextBox 4">
            <a:extLst>
              <a:ext uri="{FF2B5EF4-FFF2-40B4-BE49-F238E27FC236}">
                <a16:creationId xmlns:a16="http://schemas.microsoft.com/office/drawing/2014/main" id="{126C82BE-68C4-77B6-8460-B5A9153BDC2E}"/>
              </a:ext>
            </a:extLst>
          </p:cNvPr>
          <p:cNvSpPr txBox="1"/>
          <p:nvPr/>
        </p:nvSpPr>
        <p:spPr>
          <a:xfrm>
            <a:off x="5809557" y="3155702"/>
            <a:ext cx="2303336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Poppins" panose="00000500000000000000" pitchFamily="2" charset="0"/>
                <a:cs typeface="Poppins" panose="00000500000000000000" pitchFamily="2" charset="0"/>
              </a:rPr>
              <a:t>Gabriela Rodriguez (experienced project leader at IOTA)</a:t>
            </a:r>
          </a:p>
        </p:txBody>
      </p:sp>
      <p:cxnSp>
        <p:nvCxnSpPr>
          <p:cNvPr id="65" name="Straight Arrow Connector 60">
            <a:extLst>
              <a:ext uri="{FF2B5EF4-FFF2-40B4-BE49-F238E27FC236}">
                <a16:creationId xmlns:a16="http://schemas.microsoft.com/office/drawing/2014/main" id="{EFD81578-6A8C-DAE8-CDC2-ED93FF056F7E}"/>
              </a:ext>
            </a:extLst>
          </p:cNvPr>
          <p:cNvCxnSpPr>
            <a:cxnSpLocks/>
          </p:cNvCxnSpPr>
          <p:nvPr/>
        </p:nvCxnSpPr>
        <p:spPr>
          <a:xfrm flipH="1">
            <a:off x="491490" y="2991556"/>
            <a:ext cx="11342928" cy="64630"/>
          </a:xfrm>
          <a:prstGeom prst="straightConnector1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4">
            <a:extLst>
              <a:ext uri="{FF2B5EF4-FFF2-40B4-BE49-F238E27FC236}">
                <a16:creationId xmlns:a16="http://schemas.microsoft.com/office/drawing/2014/main" id="{C8612C50-44E1-5B5A-9591-DFBCA0559DB4}"/>
              </a:ext>
            </a:extLst>
          </p:cNvPr>
          <p:cNvSpPr txBox="1"/>
          <p:nvPr/>
        </p:nvSpPr>
        <p:spPr>
          <a:xfrm>
            <a:off x="5809557" y="3878307"/>
            <a:ext cx="2303336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latin typeface="Poppins" panose="00000500000000000000" pitchFamily="2" charset="0"/>
                <a:cs typeface="Poppins" panose="00000500000000000000" pitchFamily="2" charset="0"/>
              </a:rPr>
              <a:t>Valentina Fernandez (experienced project leader at IOTA)</a:t>
            </a:r>
          </a:p>
        </p:txBody>
      </p:sp>
      <p:sp>
        <p:nvSpPr>
          <p:cNvPr id="67" name="TextBox 3">
            <a:extLst>
              <a:ext uri="{FF2B5EF4-FFF2-40B4-BE49-F238E27FC236}">
                <a16:creationId xmlns:a16="http://schemas.microsoft.com/office/drawing/2014/main" id="{D2DC75D6-D45B-971C-5C9A-10E988105E2C}"/>
              </a:ext>
            </a:extLst>
          </p:cNvPr>
          <p:cNvSpPr txBox="1"/>
          <p:nvPr/>
        </p:nvSpPr>
        <p:spPr>
          <a:xfrm>
            <a:off x="5809557" y="1942074"/>
            <a:ext cx="2303336" cy="120032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Jessica </a:t>
            </a:r>
            <a:r>
              <a:rPr lang="en-US" sz="12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Boccardo</a:t>
            </a:r>
            <a:r>
              <a:rPr lang="es-CO" sz="12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(Ex- Boston </a:t>
            </a:r>
            <a:r>
              <a:rPr lang="es-CO" sz="12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Consulting</a:t>
            </a:r>
            <a:r>
              <a:rPr lang="es-CO" sz="12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CO" sz="12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Group</a:t>
            </a:r>
            <a:r>
              <a:rPr lang="es-CO" sz="12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12 años de experiencia en consultoría y transformación)</a:t>
            </a:r>
            <a:endParaRPr lang="en-US" sz="1200">
              <a:solidFill>
                <a:srgbClr val="0E363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>
              <a:solidFill>
                <a:srgbClr val="0E363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001E1623-86C5-A953-1796-4AD822142BB6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074C7466-FCC8-CCCA-46D7-B184A8384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5">
            <a:extLst>
              <a:ext uri="{FF2B5EF4-FFF2-40B4-BE49-F238E27FC236}">
                <a16:creationId xmlns:a16="http://schemas.microsoft.com/office/drawing/2014/main" id="{39E9B627-BFF8-4C59-D396-457B1FA13DD4}"/>
              </a:ext>
            </a:extLst>
          </p:cNvPr>
          <p:cNvSpPr txBox="1"/>
          <p:nvPr/>
        </p:nvSpPr>
        <p:spPr>
          <a:xfrm>
            <a:off x="8269910" y="1942074"/>
            <a:ext cx="2303336" cy="101566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/>
              <a:buChar char="•"/>
            </a:pPr>
            <a:r>
              <a:rPr lang="es-CO" sz="1200">
                <a:latin typeface="Poppins" panose="00000500000000000000" pitchFamily="2" charset="0"/>
                <a:cs typeface="Poppins" panose="00000500000000000000" pitchFamily="2" charset="0"/>
              </a:rPr>
              <a:t>Jordi </a:t>
            </a:r>
            <a:r>
              <a:rPr lang="es-CO" sz="1200" err="1">
                <a:latin typeface="Poppins" panose="00000500000000000000" pitchFamily="2" charset="0"/>
                <a:cs typeface="Poppins" panose="00000500000000000000" pitchFamily="2" charset="0"/>
              </a:rPr>
              <a:t>Monso</a:t>
            </a:r>
            <a:r>
              <a:rPr lang="es-CO" sz="1200">
                <a:latin typeface="Poppins" panose="00000500000000000000" pitchFamily="2" charset="0"/>
                <a:cs typeface="Poppins" panose="00000500000000000000" pitchFamily="2" charset="0"/>
              </a:rPr>
              <a:t> (Consultor Internacional Ex McKinsey, +15 años de experiencia en consultoría)</a:t>
            </a:r>
          </a:p>
        </p:txBody>
      </p:sp>
    </p:spTree>
    <p:extLst>
      <p:ext uri="{BB962C8B-B14F-4D97-AF65-F5344CB8AC3E}">
        <p14:creationId xmlns:p14="http://schemas.microsoft.com/office/powerpoint/2010/main" val="3920076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17">
            <a:extLst>
              <a:ext uri="{FF2B5EF4-FFF2-40B4-BE49-F238E27FC236}">
                <a16:creationId xmlns:a16="http://schemas.microsoft.com/office/drawing/2014/main" id="{76869FC3-195E-AFEF-E353-36F4A9C59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C5FF9D7-779E-089F-C2DD-55505166FC92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D477D282-A0A7-05D6-94A5-19AA8FC19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772E5C6-5FD8-9C98-E3CA-62A5C038731E}"/>
              </a:ext>
            </a:extLst>
          </p:cNvPr>
          <p:cNvSpPr txBox="1"/>
          <p:nvPr/>
        </p:nvSpPr>
        <p:spPr>
          <a:xfrm>
            <a:off x="-1119320" y="1120089"/>
            <a:ext cx="1083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442E9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3.3 Cronograma Actividades </a:t>
            </a:r>
            <a:r>
              <a:rPr lang="es-CO" b="1" err="1">
                <a:solidFill>
                  <a:srgbClr val="442E9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Customer</a:t>
            </a:r>
            <a:r>
              <a:rPr lang="es-CO" b="1">
                <a:solidFill>
                  <a:srgbClr val="442E9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s-CO" b="1" err="1">
                <a:solidFill>
                  <a:srgbClr val="442E9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Journey</a:t>
            </a:r>
            <a:r>
              <a:rPr lang="es-CO" b="1">
                <a:solidFill>
                  <a:srgbClr val="442E9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</a:t>
            </a:r>
            <a:r>
              <a:rPr lang="es-CO" b="1" err="1">
                <a:solidFill>
                  <a:srgbClr val="442E9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Website</a:t>
            </a:r>
            <a:endParaRPr lang="es-CO" b="1">
              <a:solidFill>
                <a:srgbClr val="442E98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</p:txBody>
      </p:sp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0B7147CC-8DA0-0931-B5E7-0BC2BC5A9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93919"/>
              </p:ext>
            </p:extLst>
          </p:nvPr>
        </p:nvGraphicFramePr>
        <p:xfrm>
          <a:off x="1335693" y="2057400"/>
          <a:ext cx="9759025" cy="3024553"/>
        </p:xfrm>
        <a:graphic>
          <a:graphicData uri="http://schemas.openxmlformats.org/drawingml/2006/table">
            <a:tbl>
              <a:tblPr/>
              <a:tblGrid>
                <a:gridCol w="5545784">
                  <a:extLst>
                    <a:ext uri="{9D8B030D-6E8A-4147-A177-3AD203B41FA5}">
                      <a16:colId xmlns:a16="http://schemas.microsoft.com/office/drawing/2014/main" val="4026500345"/>
                    </a:ext>
                  </a:extLst>
                </a:gridCol>
                <a:gridCol w="479609">
                  <a:extLst>
                    <a:ext uri="{9D8B030D-6E8A-4147-A177-3AD203B41FA5}">
                      <a16:colId xmlns:a16="http://schemas.microsoft.com/office/drawing/2014/main" val="3137375882"/>
                    </a:ext>
                  </a:extLst>
                </a:gridCol>
                <a:gridCol w="479609">
                  <a:extLst>
                    <a:ext uri="{9D8B030D-6E8A-4147-A177-3AD203B41FA5}">
                      <a16:colId xmlns:a16="http://schemas.microsoft.com/office/drawing/2014/main" val="1263022778"/>
                    </a:ext>
                  </a:extLst>
                </a:gridCol>
                <a:gridCol w="479609">
                  <a:extLst>
                    <a:ext uri="{9D8B030D-6E8A-4147-A177-3AD203B41FA5}">
                      <a16:colId xmlns:a16="http://schemas.microsoft.com/office/drawing/2014/main" val="2585058094"/>
                    </a:ext>
                  </a:extLst>
                </a:gridCol>
                <a:gridCol w="462402">
                  <a:extLst>
                    <a:ext uri="{9D8B030D-6E8A-4147-A177-3AD203B41FA5}">
                      <a16:colId xmlns:a16="http://schemas.microsoft.com/office/drawing/2014/main" val="2766566474"/>
                    </a:ext>
                  </a:extLst>
                </a:gridCol>
                <a:gridCol w="462403">
                  <a:extLst>
                    <a:ext uri="{9D8B030D-6E8A-4147-A177-3AD203B41FA5}">
                      <a16:colId xmlns:a16="http://schemas.microsoft.com/office/drawing/2014/main" val="3551531300"/>
                    </a:ext>
                  </a:extLst>
                </a:gridCol>
                <a:gridCol w="462402">
                  <a:extLst>
                    <a:ext uri="{9D8B030D-6E8A-4147-A177-3AD203B41FA5}">
                      <a16:colId xmlns:a16="http://schemas.microsoft.com/office/drawing/2014/main" val="210381021"/>
                    </a:ext>
                  </a:extLst>
                </a:gridCol>
                <a:gridCol w="479852">
                  <a:extLst>
                    <a:ext uri="{9D8B030D-6E8A-4147-A177-3AD203B41FA5}">
                      <a16:colId xmlns:a16="http://schemas.microsoft.com/office/drawing/2014/main" val="2327791186"/>
                    </a:ext>
                  </a:extLst>
                </a:gridCol>
                <a:gridCol w="462402">
                  <a:extLst>
                    <a:ext uri="{9D8B030D-6E8A-4147-A177-3AD203B41FA5}">
                      <a16:colId xmlns:a16="http://schemas.microsoft.com/office/drawing/2014/main" val="654353425"/>
                    </a:ext>
                  </a:extLst>
                </a:gridCol>
                <a:gridCol w="444953">
                  <a:extLst>
                    <a:ext uri="{9D8B030D-6E8A-4147-A177-3AD203B41FA5}">
                      <a16:colId xmlns:a16="http://schemas.microsoft.com/office/drawing/2014/main" val="1146766248"/>
                    </a:ext>
                  </a:extLst>
                </a:gridCol>
              </a:tblGrid>
              <a:tr h="382465"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Actividad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oppins"/>
                        </a:rPr>
                        <a:t>S-1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"/>
                      </a:endParaRP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3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oppins"/>
                        </a:rPr>
                        <a:t>S0</a:t>
                      </a:r>
                      <a:endParaRPr lang="es-CO" sz="1200" b="1" i="0" u="none" strike="noStrike" dirty="0">
                        <a:solidFill>
                          <a:srgbClr val="FFFFFF"/>
                        </a:solidFill>
                        <a:effectLst/>
                        <a:latin typeface="Poppins"/>
                      </a:endParaRP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3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oppins"/>
                        </a:rPr>
                        <a:t>S1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3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oppins"/>
                        </a:rPr>
                        <a:t>S2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3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oppins"/>
                        </a:rPr>
                        <a:t>S3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3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oppins"/>
                        </a:rPr>
                        <a:t>S4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3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oppins"/>
                        </a:rPr>
                        <a:t>S5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3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oppins"/>
                        </a:rPr>
                        <a:t>S6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32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CO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Poppins"/>
                        </a:rPr>
                        <a:t>S7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832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812254"/>
                  </a:ext>
                </a:extLst>
              </a:tr>
              <a:tr h="430421">
                <a:tc>
                  <a:txBody>
                    <a:bodyPr/>
                    <a:lstStyle/>
                    <a:p>
                      <a:pPr lvl="1" algn="l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Requerimientos de información existente para </a:t>
                      </a:r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pre-diseño</a:t>
                      </a: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 de cuestionarios y </a:t>
                      </a:r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Kick</a:t>
                      </a: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-Off del proyecto</a:t>
                      </a:r>
                      <a:endParaRPr lang="es-CO" sz="1200" b="0" i="0" u="none" strike="noStrike" dirty="0">
                        <a:solidFill>
                          <a:srgbClr val="000000"/>
                        </a:solidFill>
                        <a:effectLst/>
                        <a:latin typeface="Poppins"/>
                      </a:endParaRP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7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7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390833"/>
                  </a:ext>
                </a:extLst>
              </a:tr>
              <a:tr h="430421">
                <a:tc>
                  <a:txBody>
                    <a:bodyPr/>
                    <a:lstStyle/>
                    <a:p>
                      <a:pPr lvl="1" algn="l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R</a:t>
                      </a:r>
                      <a:r>
                        <a:rPr lang="es-CO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ecopilación</a:t>
                      </a:r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 y análisis de información existente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7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046534"/>
                  </a:ext>
                </a:extLst>
              </a:tr>
              <a:tr h="386367">
                <a:tc>
                  <a:txBody>
                    <a:bodyPr/>
                    <a:lstStyle/>
                    <a:p>
                      <a:pPr lvl="1" algn="l" fontAlgn="ctr"/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Benchmark</a:t>
                      </a: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 competitivo y cliente oculto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7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7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467863"/>
                  </a:ext>
                </a:extLst>
              </a:tr>
              <a:tr h="375008">
                <a:tc>
                  <a:txBody>
                    <a:bodyPr/>
                    <a:lstStyle/>
                    <a:p>
                      <a:pPr lvl="1" algn="l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Entrevistas a compradores Tugo y otras marcas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7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7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5397894"/>
                  </a:ext>
                </a:extLst>
              </a:tr>
              <a:tr h="383766">
                <a:tc>
                  <a:txBody>
                    <a:bodyPr/>
                    <a:lstStyle/>
                    <a:p>
                      <a:pPr lvl="1" algn="l" fontAlgn="ctr"/>
                      <a:r>
                        <a:rPr lang="es-CO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Análisis de Hallazgos  y cliente oculto</a:t>
                      </a: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19" marR="3419" marT="3419" marB="0" anchor="b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75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19" marR="3419" marT="3419" marB="0" anchor="b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3419" marR="3419" marT="3419" marB="0" anchor="b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093893"/>
                  </a:ext>
                </a:extLst>
              </a:tr>
              <a:tr h="636105">
                <a:tc>
                  <a:txBody>
                    <a:bodyPr/>
                    <a:lstStyle/>
                    <a:p>
                      <a:pPr lvl="1" algn="l" fontAlgn="ctr"/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Workshop y plan de priorización de iniciativas de mejora en </a:t>
                      </a:r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Customer</a:t>
                      </a: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 </a:t>
                      </a:r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Journey</a:t>
                      </a:r>
                      <a:r>
                        <a:rPr lang="es-MX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 </a:t>
                      </a:r>
                      <a:r>
                        <a:rPr lang="es-MX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Poppins"/>
                        </a:rPr>
                        <a:t>Website</a:t>
                      </a:r>
                      <a:endParaRPr lang="es-MX" sz="1200" b="0" i="0" u="none" strike="noStrike" dirty="0">
                        <a:solidFill>
                          <a:srgbClr val="000000"/>
                        </a:solidFill>
                        <a:effectLst/>
                        <a:latin typeface="Poppins"/>
                      </a:endParaRPr>
                    </a:p>
                  </a:txBody>
                  <a:tcPr marL="3419" marR="3419" marT="3419" marB="0" anchor="ctr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es-CO" sz="600" b="0" i="0" u="none" strike="noStrike">
                        <a:solidFill>
                          <a:srgbClr val="000000"/>
                        </a:solidFill>
                        <a:effectLst/>
                        <a:latin typeface="Poppins" panose="00000500000000000000" pitchFamily="2" charset="0"/>
                      </a:endParaRP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75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s-CO" sz="600" b="0" i="0" u="none" strike="noStrike">
                          <a:solidFill>
                            <a:srgbClr val="000000"/>
                          </a:solidFill>
                          <a:effectLst/>
                          <a:latin typeface="Poppins" panose="00000500000000000000" pitchFamily="2" charset="0"/>
                        </a:rPr>
                        <a:t> </a:t>
                      </a:r>
                    </a:p>
                  </a:txBody>
                  <a:tcPr marL="3419" marR="3419" marT="3419" marB="0">
                    <a:lnL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2E9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7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174654"/>
                  </a:ext>
                </a:extLst>
              </a:tr>
            </a:tbl>
          </a:graphicData>
        </a:graphic>
      </p:graphicFrame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89F30644-4CA1-A5EC-74CA-1582647CB869}"/>
              </a:ext>
            </a:extLst>
          </p:cNvPr>
          <p:cNvCxnSpPr>
            <a:cxnSpLocks/>
          </p:cNvCxnSpPr>
          <p:nvPr/>
        </p:nvCxnSpPr>
        <p:spPr>
          <a:xfrm flipH="1">
            <a:off x="342900" y="2057400"/>
            <a:ext cx="22696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4800ED53-D871-B4E2-EB26-ED2E5E25377D}"/>
              </a:ext>
            </a:extLst>
          </p:cNvPr>
          <p:cNvCxnSpPr>
            <a:cxnSpLocks/>
          </p:cNvCxnSpPr>
          <p:nvPr/>
        </p:nvCxnSpPr>
        <p:spPr>
          <a:xfrm flipH="1">
            <a:off x="342900" y="3243943"/>
            <a:ext cx="23369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30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B2BF9A63-9F6E-713F-F88C-27A9CC170541}"/>
              </a:ext>
            </a:extLst>
          </p:cNvPr>
          <p:cNvSpPr/>
          <p:nvPr/>
        </p:nvSpPr>
        <p:spPr>
          <a:xfrm>
            <a:off x="8345706" y="999458"/>
            <a:ext cx="4195882" cy="4195882"/>
          </a:xfrm>
          <a:custGeom>
            <a:avLst/>
            <a:gdLst/>
            <a:ahLst/>
            <a:cxnLst/>
            <a:rect l="l" t="t" r="r" b="b"/>
            <a:pathLst>
              <a:path w="4798045" h="4798045">
                <a:moveTo>
                  <a:pt x="0" y="0"/>
                </a:moveTo>
                <a:lnTo>
                  <a:pt x="4798045" y="0"/>
                </a:lnTo>
                <a:lnTo>
                  <a:pt x="4798045" y="4798046"/>
                </a:lnTo>
                <a:lnTo>
                  <a:pt x="0" y="479804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/>
        </p:spPr>
        <p:txBody>
          <a:bodyPr/>
          <a:lstStyle/>
          <a:p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6869FC3-195E-AFEF-E353-36F4A9C590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6C928FC1-88CB-1F69-7E64-0F0EB99C8609}"/>
              </a:ext>
            </a:extLst>
          </p:cNvPr>
          <p:cNvSpPr/>
          <p:nvPr/>
        </p:nvSpPr>
        <p:spPr>
          <a:xfrm>
            <a:off x="-166254" y="5642688"/>
            <a:ext cx="12552218" cy="1356627"/>
          </a:xfrm>
          <a:prstGeom prst="rect">
            <a:avLst/>
          </a:prstGeom>
          <a:gradFill flip="none" rotWithShape="1">
            <a:gsLst>
              <a:gs pos="0">
                <a:srgbClr val="442E98"/>
              </a:gs>
              <a:gs pos="100000">
                <a:srgbClr val="6B55B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1400">
              <a:latin typeface="Montserrat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5FF9D7-779E-089F-C2DD-55505166FC92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D477D282-A0A7-05D6-94A5-19AA8FC19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32E737F-9589-1D57-D12A-AE700D74C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127738"/>
              </p:ext>
            </p:extLst>
          </p:nvPr>
        </p:nvGraphicFramePr>
        <p:xfrm>
          <a:off x="374110" y="1389999"/>
          <a:ext cx="11284485" cy="40233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946180">
                  <a:extLst>
                    <a:ext uri="{9D8B030D-6E8A-4147-A177-3AD203B41FA5}">
                      <a16:colId xmlns:a16="http://schemas.microsoft.com/office/drawing/2014/main" val="1491044923"/>
                    </a:ext>
                  </a:extLst>
                </a:gridCol>
                <a:gridCol w="2708910">
                  <a:extLst>
                    <a:ext uri="{9D8B030D-6E8A-4147-A177-3AD203B41FA5}">
                      <a16:colId xmlns:a16="http://schemas.microsoft.com/office/drawing/2014/main" val="1273329830"/>
                    </a:ext>
                  </a:extLst>
                </a:gridCol>
                <a:gridCol w="1760220">
                  <a:extLst>
                    <a:ext uri="{9D8B030D-6E8A-4147-A177-3AD203B41FA5}">
                      <a16:colId xmlns:a16="http://schemas.microsoft.com/office/drawing/2014/main" val="734980955"/>
                    </a:ext>
                  </a:extLst>
                </a:gridCol>
                <a:gridCol w="2612278">
                  <a:extLst>
                    <a:ext uri="{9D8B030D-6E8A-4147-A177-3AD203B41FA5}">
                      <a16:colId xmlns:a16="http://schemas.microsoft.com/office/drawing/2014/main" val="1254615163"/>
                    </a:ext>
                  </a:extLst>
                </a:gridCol>
                <a:gridCol w="2256897">
                  <a:extLst>
                    <a:ext uri="{9D8B030D-6E8A-4147-A177-3AD203B41FA5}">
                      <a16:colId xmlns:a16="http://schemas.microsoft.com/office/drawing/2014/main" val="2079228971"/>
                    </a:ext>
                  </a:extLst>
                </a:gridCol>
              </a:tblGrid>
              <a:tr h="209620">
                <a:tc>
                  <a:txBody>
                    <a:bodyPr/>
                    <a:lstStyle/>
                    <a:p>
                      <a:r>
                        <a:rPr lang="es-CO" sz="1400" noProof="0">
                          <a:latin typeface="Poppins"/>
                          <a:cs typeface="Poppins"/>
                        </a:rPr>
                        <a:t>Objetivo</a:t>
                      </a:r>
                    </a:p>
                  </a:txBody>
                  <a:tcPr>
                    <a:solidFill>
                      <a:srgbClr val="6B5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noProof="0">
                          <a:latin typeface="Poppins"/>
                          <a:cs typeface="Poppins"/>
                        </a:rPr>
                        <a:t>Actividades</a:t>
                      </a:r>
                    </a:p>
                  </a:txBody>
                  <a:tcPr>
                    <a:solidFill>
                      <a:srgbClr val="6B5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noProof="0">
                          <a:latin typeface="Poppins"/>
                          <a:cs typeface="Poppins"/>
                        </a:rPr>
                        <a:t>Duración</a:t>
                      </a:r>
                    </a:p>
                  </a:txBody>
                  <a:tcPr>
                    <a:solidFill>
                      <a:srgbClr val="6B5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noProof="0">
                          <a:latin typeface="Poppins"/>
                          <a:cs typeface="Poppins"/>
                        </a:rPr>
                        <a:t>Costo</a:t>
                      </a:r>
                    </a:p>
                  </a:txBody>
                  <a:tcPr>
                    <a:solidFill>
                      <a:srgbClr val="6B55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sz="1400" noProof="0">
                          <a:latin typeface="Poppins"/>
                          <a:cs typeface="Poppins"/>
                        </a:rPr>
                        <a:t>Opciones a considerar</a:t>
                      </a:r>
                    </a:p>
                  </a:txBody>
                  <a:tcPr>
                    <a:solidFill>
                      <a:srgbClr val="6B55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165663"/>
                  </a:ext>
                </a:extLst>
              </a:tr>
              <a:tr h="30525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400" noProof="0" err="1">
                          <a:latin typeface="Poppins"/>
                          <a:cs typeface="Poppins"/>
                        </a:rPr>
                        <a:t>Customer</a:t>
                      </a:r>
                      <a:r>
                        <a:rPr lang="es-CO" sz="1400" noProof="0">
                          <a:latin typeface="Poppins"/>
                          <a:cs typeface="Poppins"/>
                        </a:rPr>
                        <a:t> </a:t>
                      </a:r>
                      <a:r>
                        <a:rPr lang="es-CO" sz="1400" noProof="0" err="1">
                          <a:latin typeface="Poppins"/>
                          <a:cs typeface="Poppins"/>
                        </a:rPr>
                        <a:t>Journey</a:t>
                      </a:r>
                      <a:r>
                        <a:rPr lang="es-CO" sz="1400" noProof="0">
                          <a:latin typeface="Poppins"/>
                          <a:cs typeface="Poppins"/>
                        </a:rPr>
                        <a:t> </a:t>
                      </a:r>
                      <a:r>
                        <a:rPr lang="es-CO" sz="1400" noProof="0" err="1">
                          <a:latin typeface="Poppins"/>
                          <a:cs typeface="Poppins"/>
                        </a:rPr>
                        <a:t>Website</a:t>
                      </a:r>
                      <a:endParaRPr lang="es-CO" sz="1400" noProof="0">
                        <a:latin typeface="Poppins"/>
                        <a:cs typeface="Poppin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s-CO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oppins"/>
                        <a:ea typeface="+mn-ea"/>
                        <a:cs typeface="Poppin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CO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oppins"/>
                          <a:ea typeface="+mn-ea"/>
                          <a:cs typeface="Poppins"/>
                        </a:rPr>
                        <a:t>1 </a:t>
                      </a:r>
                      <a:r>
                        <a:rPr lang="es-CO" sz="14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oppins"/>
                          <a:ea typeface="+mn-ea"/>
                          <a:cs typeface="Poppins"/>
                        </a:rPr>
                        <a:t>benchmark</a:t>
                      </a:r>
                      <a:r>
                        <a:rPr lang="es-CO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oppins"/>
                          <a:ea typeface="+mn-ea"/>
                          <a:cs typeface="Poppins"/>
                        </a:rPr>
                        <a:t> competitivo y cliente oculto Tugó y 4 competidores locales, así como 15 jugadores internacionales </a:t>
                      </a:r>
                    </a:p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s-CO" sz="1400" b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oppins"/>
                        <a:cs typeface="Poppin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CO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oppins"/>
                          <a:cs typeface="Poppins"/>
                        </a:rPr>
                        <a:t>Entrevistas a 50 compradores Tugó</a:t>
                      </a:r>
                      <a:endParaRPr lang="es-CO" sz="1200" b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highlight>
                          <a:srgbClr val="FFFF00"/>
                        </a:highlight>
                        <a:uLnTx/>
                        <a:uFillTx/>
                        <a:latin typeface="Poppins"/>
                        <a:cs typeface="Poppin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s-CO" sz="1400" b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oppins"/>
                        <a:cs typeface="Poppin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CO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oppins"/>
                          <a:cs typeface="Poppins"/>
                        </a:rPr>
                        <a:t>Análisis de hallazgos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s-CO" sz="1400" b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oppins"/>
                        <a:cs typeface="Poppin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CO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oppins"/>
                          <a:cs typeface="Poppins"/>
                        </a:rPr>
                        <a:t>Definición de </a:t>
                      </a:r>
                      <a:r>
                        <a:rPr lang="es-CO" sz="1400" b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oppins"/>
                          <a:cs typeface="Poppins"/>
                        </a:rPr>
                        <a:t>roadmap</a:t>
                      </a:r>
                      <a:r>
                        <a:rPr lang="es-CO" sz="1400" b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oppins"/>
                          <a:cs typeface="Poppins"/>
                        </a:rPr>
                        <a:t> de mejora en los </a:t>
                      </a:r>
                      <a:r>
                        <a:rPr lang="es-CO" sz="1400" b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oppins"/>
                          <a:cs typeface="Poppins"/>
                        </a:rPr>
                        <a:t>journeys</a:t>
                      </a:r>
                      <a:endParaRPr lang="es-CO" sz="1400" b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oppins"/>
                        <a:cs typeface="Poppin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s-CO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oppins"/>
                        <a:ea typeface="+mn-ea"/>
                        <a:cs typeface="Poppin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s-CO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oppins"/>
                        <a:ea typeface="+mn-ea"/>
                        <a:cs typeface="Poppins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s-CO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Poppins"/>
                          <a:ea typeface="+mn-ea"/>
                          <a:cs typeface="Poppins"/>
                        </a:rPr>
                        <a:t>    </a:t>
                      </a:r>
                      <a:endParaRPr kumimoji="0" lang="es-CO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Poppins"/>
                        <a:ea typeface="+mn-ea"/>
                        <a:cs typeface="Poppi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r>
                        <a:rPr lang="es-CO" sz="1400" noProof="0">
                          <a:latin typeface="Poppins"/>
                          <a:cs typeface="Poppins"/>
                        </a:rPr>
                        <a:t>7 semanas</a:t>
                      </a: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r>
                        <a:rPr lang="es-CO" sz="1400" noProof="0">
                          <a:latin typeface="Poppins"/>
                          <a:cs typeface="Poppins"/>
                        </a:rPr>
                        <a:t>U$22k</a:t>
                      </a:r>
                      <a:endParaRPr lang="es-CO"/>
                    </a:p>
                    <a:p>
                      <a:pPr lvl="0">
                        <a:buNone/>
                      </a:pPr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pPr lvl="0">
                        <a:buNone/>
                      </a:pPr>
                      <a:r>
                        <a:rPr lang="es-CO" sz="1400" b="0" i="0" u="none" strike="noStrike" baseline="0" noProof="0">
                          <a:solidFill>
                            <a:srgbClr val="000000"/>
                          </a:solidFill>
                          <a:latin typeface="Poppins"/>
                        </a:rPr>
                        <a:t>Nota: precios no incluyen IVA</a:t>
                      </a:r>
                    </a:p>
                    <a:p>
                      <a:pPr lvl="0">
                        <a:buNone/>
                      </a:pPr>
                      <a:endParaRPr lang="es-CO" sz="1400" b="0" i="0" u="none" strike="noStrike" baseline="0" noProof="0">
                        <a:solidFill>
                          <a:srgbClr val="000000"/>
                        </a:solidFill>
                        <a:latin typeface="Poppins"/>
                      </a:endParaRPr>
                    </a:p>
                    <a:p>
                      <a:pPr lvl="0">
                        <a:buNone/>
                      </a:pPr>
                      <a:r>
                        <a:rPr lang="es-CO" sz="1400" b="0" i="0" u="none" strike="noStrike" baseline="0" noProof="0">
                          <a:solidFill>
                            <a:srgbClr val="000000"/>
                          </a:solidFill>
                          <a:latin typeface="Poppins"/>
                        </a:rPr>
                        <a:t>Facturación 50% al iniciar y 50% al finalizar a satisfacción de Tugó </a:t>
                      </a:r>
                      <a:endParaRPr lang="es-CO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pPr lvl="0">
                        <a:buNone/>
                      </a:pPr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pPr lvl="0">
                        <a:buNone/>
                      </a:pPr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pPr lvl="0">
                        <a:buNone/>
                      </a:pPr>
                      <a:endParaRPr lang="es-CO" sz="1400" noProof="0">
                        <a:latin typeface="Poppins"/>
                        <a:cs typeface="Poppins"/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r>
                        <a:rPr lang="es-CO" sz="1400" b="0" i="0" u="none" strike="noStrike" baseline="0" noProof="0">
                          <a:solidFill>
                            <a:srgbClr val="000000"/>
                          </a:solidFill>
                          <a:latin typeface="Poppins"/>
                        </a:rPr>
                        <a:t>Precios de 2023 se extenderían a 2024 si se inicia el trabajo en Enero del 2024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buNone/>
                      </a:pPr>
                      <a:endParaRPr lang="es-CO" sz="1400" b="0" i="0" u="none" strike="noStrike" baseline="0" noProof="0">
                        <a:solidFill>
                          <a:srgbClr val="000000"/>
                        </a:solidFill>
                        <a:latin typeface="Poppins"/>
                      </a:endParaRPr>
                    </a:p>
                    <a:p>
                      <a:pPr lvl="0">
                        <a:buNone/>
                      </a:pPr>
                      <a:endParaRPr lang="es-CO" sz="1400" noProof="0">
                        <a:latin typeface="Poppins"/>
                        <a:cs typeface="Poppin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7707720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D772E5C6-5FD8-9C98-E3CA-62A5C038731E}"/>
              </a:ext>
            </a:extLst>
          </p:cNvPr>
          <p:cNvSpPr txBox="1"/>
          <p:nvPr/>
        </p:nvSpPr>
        <p:spPr>
          <a:xfrm>
            <a:off x="-1569181" y="762239"/>
            <a:ext cx="1083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>
                <a:solidFill>
                  <a:srgbClr val="442E98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3.2 Inversión Customer Experience &amp; Competitor Benchmark</a:t>
            </a:r>
          </a:p>
        </p:txBody>
      </p:sp>
    </p:spTree>
    <p:extLst>
      <p:ext uri="{BB962C8B-B14F-4D97-AF65-F5344CB8AC3E}">
        <p14:creationId xmlns:p14="http://schemas.microsoft.com/office/powerpoint/2010/main" val="53158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7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15B2CAC-2B29-8687-0A3B-D7FA6C1A66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9275FF">
                <a:tint val="45000"/>
                <a:satMod val="400000"/>
              </a:srgbClr>
            </a:duotone>
            <a:alphaModFix amt="65000"/>
          </a:blip>
          <a:srcRect t="81" b="81"/>
          <a:stretch/>
        </p:blipFill>
        <p:spPr>
          <a:xfrm>
            <a:off x="-26678" y="-2174"/>
            <a:ext cx="12218677" cy="685800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6E32F0B-7F39-556A-A236-745840F224C9}"/>
              </a:ext>
            </a:extLst>
          </p:cNvPr>
          <p:cNvSpPr txBox="1"/>
          <p:nvPr/>
        </p:nvSpPr>
        <p:spPr>
          <a:xfrm>
            <a:off x="3691529" y="1883049"/>
            <a:ext cx="4808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>
                <a:solidFill>
                  <a:srgbClr val="FFFFFF"/>
                </a:solidFill>
                <a:latin typeface="Poppins Bold"/>
              </a:rPr>
              <a:t>Let's Future-Proof Your Business.</a:t>
            </a:r>
          </a:p>
          <a:p>
            <a:pPr algn="ctr"/>
            <a:endParaRPr lang="en-US" sz="3600">
              <a:solidFill>
                <a:srgbClr val="FFFFFF"/>
              </a:solidFill>
              <a:latin typeface="Poppins Bold"/>
            </a:endParaRPr>
          </a:p>
          <a:p>
            <a:pPr algn="ctr"/>
            <a:r>
              <a:rPr lang="en-US" b="1">
                <a:solidFill>
                  <a:srgbClr val="FFFFFF"/>
                </a:solidFill>
                <a:latin typeface="Poppins Light"/>
                <a:cs typeface="Poppins Light"/>
              </a:rPr>
              <a:t>Cutting-edge research</a:t>
            </a:r>
            <a:r>
              <a:rPr lang="en-US" b="1">
                <a:solidFill>
                  <a:srgbClr val="FFFFFF"/>
                </a:solidFill>
                <a:latin typeface="Poppins Light"/>
                <a:ea typeface="Calibri"/>
                <a:cs typeface="Poppins Light"/>
              </a:rPr>
              <a:t> &amp; consulting solutions.</a:t>
            </a:r>
            <a:endParaRPr lang="en-US">
              <a:solidFill>
                <a:srgbClr val="000000"/>
              </a:solidFill>
              <a:latin typeface="Poppins Light"/>
              <a:ea typeface="Calibri"/>
              <a:cs typeface="Poppins Ligh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456AE01-8A8B-2E51-ADE9-CAD72E8B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C5F613D-0705-7BEB-205D-BFCF7988686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7013" y="250381"/>
            <a:ext cx="1364776" cy="316848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812233A8-78F3-3E2A-756D-F074864F5703}"/>
              </a:ext>
            </a:extLst>
          </p:cNvPr>
          <p:cNvSpPr txBox="1"/>
          <p:nvPr/>
        </p:nvSpPr>
        <p:spPr>
          <a:xfrm>
            <a:off x="5864439" y="6267068"/>
            <a:ext cx="61005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Confidential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and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proprietary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.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Not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for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distribution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unless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explicitly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approved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by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IOTA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Impact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or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800" err="1">
                <a:solidFill>
                  <a:schemeClr val="bg1"/>
                </a:solidFill>
                <a:latin typeface="Avenir Book" panose="02000503020000020003" pitchFamily="2" charset="0"/>
              </a:rPr>
              <a:t>the</a:t>
            </a:r>
            <a:r>
              <a:rPr lang="es-CO" sz="800">
                <a:solidFill>
                  <a:schemeClr val="bg1"/>
                </a:solidFill>
                <a:latin typeface="Avenir Book" panose="02000503020000020003" pitchFamily="2" charset="0"/>
              </a:rPr>
              <a:t> IOTA Alliance.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119E622-39B6-EB4B-B989-4E09EB33B28B}"/>
              </a:ext>
            </a:extLst>
          </p:cNvPr>
          <p:cNvSpPr txBox="1"/>
          <p:nvPr/>
        </p:nvSpPr>
        <p:spPr>
          <a:xfrm>
            <a:off x="227013" y="6222364"/>
            <a:ext cx="6100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400" err="1">
                <a:solidFill>
                  <a:schemeClr val="bg1"/>
                </a:solidFill>
                <a:latin typeface="Avenir Book" panose="02000503020000020003" pitchFamily="2" charset="0"/>
              </a:rPr>
              <a:t>www.iotaimpact.com</a:t>
            </a:r>
            <a:endParaRPr lang="es-CO" sz="140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C991C5D-F076-1690-221C-AD8834D0D925}"/>
              </a:ext>
            </a:extLst>
          </p:cNvPr>
          <p:cNvSpPr txBox="1"/>
          <p:nvPr/>
        </p:nvSpPr>
        <p:spPr>
          <a:xfrm>
            <a:off x="3045726" y="4832611"/>
            <a:ext cx="61005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u="sng" err="1">
                <a:solidFill>
                  <a:schemeClr val="bg1"/>
                </a:solidFill>
                <a:latin typeface="Avenir Book" panose="02000503020000020003" pitchFamily="2" charset="0"/>
                <a:cs typeface="Segoe UI Light"/>
              </a:rPr>
              <a:t>Ana.duran@iotaimpact.com</a:t>
            </a:r>
            <a:endParaRPr lang="es-CO" sz="140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4BC089-CEDF-6A50-2193-22074B3A6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18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2782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B747F3-E607-D184-F77B-852D91FAB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t="23078" b="23078"/>
          <a:stretch/>
        </p:blipFill>
        <p:spPr>
          <a:xfrm>
            <a:off x="0" y="0"/>
            <a:ext cx="12191999" cy="3692201"/>
          </a:xfrm>
          <a:prstGeom prst="rect">
            <a:avLst/>
          </a:prstGeom>
        </p:spPr>
      </p:pic>
      <p:sp>
        <p:nvSpPr>
          <p:cNvPr id="4" name="Rectangle 23">
            <a:extLst>
              <a:ext uri="{FF2B5EF4-FFF2-40B4-BE49-F238E27FC236}">
                <a16:creationId xmlns:a16="http://schemas.microsoft.com/office/drawing/2014/main" id="{4CEA72D0-7EE9-8B8E-CDB1-28C12B6E10B4}"/>
              </a:ext>
            </a:extLst>
          </p:cNvPr>
          <p:cNvSpPr/>
          <p:nvPr/>
        </p:nvSpPr>
        <p:spPr>
          <a:xfrm>
            <a:off x="-419100" y="3668635"/>
            <a:ext cx="12712699" cy="138083"/>
          </a:xfrm>
          <a:prstGeom prst="rect">
            <a:avLst/>
          </a:prstGeom>
          <a:gradFill flip="none" rotWithShape="1">
            <a:gsLst>
              <a:gs pos="0">
                <a:srgbClr val="1F2353"/>
              </a:gs>
              <a:gs pos="100000">
                <a:srgbClr val="9275FF"/>
              </a:gs>
            </a:gsLst>
            <a:lin ang="10800000" scaled="1"/>
            <a:tileRect/>
          </a:gradFill>
          <a:ln w="1273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0131760-1B94-87A3-A85D-885E7F72F685}"/>
              </a:ext>
            </a:extLst>
          </p:cNvPr>
          <p:cNvSpPr txBox="1"/>
          <p:nvPr/>
        </p:nvSpPr>
        <p:spPr>
          <a:xfrm>
            <a:off x="7366000" y="467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147FD13-4426-DE45-8853-AE664AC8F2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8181" y="250381"/>
            <a:ext cx="1364776" cy="31684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137F73C-4225-73A9-6C21-69098956F729}"/>
              </a:ext>
            </a:extLst>
          </p:cNvPr>
          <p:cNvSpPr txBox="1"/>
          <p:nvPr/>
        </p:nvSpPr>
        <p:spPr>
          <a:xfrm>
            <a:off x="1429609" y="1968035"/>
            <a:ext cx="9422870" cy="830997"/>
          </a:xfrm>
          <a:prstGeom prst="rect">
            <a:avLst/>
          </a:prstGeom>
          <a:noFill/>
          <a:effectLst>
            <a:outerShdw blurRad="433602" dist="38100" dir="13500000" algn="br" rotWithShape="0">
              <a:prstClr val="black">
                <a:alpha val="72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4800" b="1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4</a:t>
            </a:r>
            <a:r>
              <a:rPr kumimoji="0" lang="es-CO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. Apéndice – quiénes </a:t>
            </a:r>
            <a:r>
              <a:rPr kumimoji="0" lang="es-CO" sz="48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sómos</a:t>
            </a:r>
            <a:endParaRPr kumimoji="0" lang="es-CO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 pitchFamily="2" charset="77"/>
              <a:ea typeface="+mn-ea"/>
              <a:cs typeface="Poppins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E75E2D-AE6E-C138-174A-2B125B08A25C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70EAC5-11E2-BA95-8D62-FA732AB6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F6179F3F-FBBF-21E0-39A4-F68DE92A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19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1515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131760-1B94-87A3-A85D-885E7F72F685}"/>
              </a:ext>
            </a:extLst>
          </p:cNvPr>
          <p:cNvSpPr txBox="1"/>
          <p:nvPr/>
        </p:nvSpPr>
        <p:spPr>
          <a:xfrm>
            <a:off x="7366000" y="467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0F4A12D-C4E7-48FA-2F49-67098165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2</a:t>
            </a:fld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15157D-5305-8318-5A39-D63E2EC22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76" y="2546334"/>
            <a:ext cx="2922811" cy="682900"/>
          </a:xfrm>
          <a:prstGeom prst="rect">
            <a:avLst/>
          </a:prstGeom>
        </p:spPr>
      </p:pic>
      <p:sp>
        <p:nvSpPr>
          <p:cNvPr id="5" name="Rectangle: Rounded Corners 70">
            <a:extLst>
              <a:ext uri="{FF2B5EF4-FFF2-40B4-BE49-F238E27FC236}">
                <a16:creationId xmlns:a16="http://schemas.microsoft.com/office/drawing/2014/main" id="{4DA856F6-BAE8-0F3B-E217-2A6A378D7B65}"/>
              </a:ext>
            </a:extLst>
          </p:cNvPr>
          <p:cNvSpPr/>
          <p:nvPr/>
        </p:nvSpPr>
        <p:spPr>
          <a:xfrm>
            <a:off x="4517356" y="491830"/>
            <a:ext cx="6695474" cy="5629987"/>
          </a:xfrm>
          <a:prstGeom prst="roundRect">
            <a:avLst>
              <a:gd name="adj" fmla="val 7723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  <a:effectLst>
            <a:outerShdw blurRad="571500" dist="279400" dir="1500000" sx="98000" sy="98000" algn="ctr" rotWithShape="0">
              <a:schemeClr val="accent6">
                <a:lumMod val="1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Rectangle: Top Corners Rounded 15">
            <a:extLst>
              <a:ext uri="{FF2B5EF4-FFF2-40B4-BE49-F238E27FC236}">
                <a16:creationId xmlns:a16="http://schemas.microsoft.com/office/drawing/2014/main" id="{5B5C412D-FE3C-4BAA-717A-D3B4BD481C3C}"/>
              </a:ext>
            </a:extLst>
          </p:cNvPr>
          <p:cNvSpPr/>
          <p:nvPr/>
        </p:nvSpPr>
        <p:spPr>
          <a:xfrm rot="10800000" flipV="1">
            <a:off x="4485428" y="491830"/>
            <a:ext cx="6727401" cy="937260"/>
          </a:xfrm>
          <a:prstGeom prst="round2SameRect">
            <a:avLst>
              <a:gd name="adj1" fmla="val 26748"/>
              <a:gd name="adj2" fmla="val 0"/>
            </a:avLst>
          </a:prstGeom>
          <a:solidFill>
            <a:srgbClr val="92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038C0DB-7AD5-D98F-D62A-1BA77E02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193" y="297678"/>
            <a:ext cx="2463994" cy="1325563"/>
          </a:xfrm>
        </p:spPr>
        <p:txBody>
          <a:bodyPr>
            <a:normAutofit/>
          </a:bodyPr>
          <a:lstStyle/>
          <a:p>
            <a:r>
              <a:rPr lang="es-ES_tradnl" sz="3600">
                <a:latin typeface="Poppins" panose="00000500000000000000" pitchFamily="2" charset="0"/>
                <a:cs typeface="Poppins" panose="00000500000000000000" pitchFamily="2" charset="0"/>
              </a:rPr>
              <a:t>Agenda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ABE3557-1A98-D4F9-3F22-9C1BF0B69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24" y="3494842"/>
            <a:ext cx="2489714" cy="110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EB48BC06-C7DD-9991-663D-129A0D4B2FBF}"/>
              </a:ext>
            </a:extLst>
          </p:cNvPr>
          <p:cNvSpPr txBox="1">
            <a:spLocks/>
          </p:cNvSpPr>
          <p:nvPr/>
        </p:nvSpPr>
        <p:spPr>
          <a:xfrm>
            <a:off x="4752145" y="297678"/>
            <a:ext cx="5461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b="1" kern="1200">
                <a:solidFill>
                  <a:schemeClr val="tx1"/>
                </a:solidFill>
                <a:latin typeface="Poppins" panose="00000500000000000000" pitchFamily="2" charset="0"/>
                <a:ea typeface="+mj-ea"/>
                <a:cs typeface="Poppins" panose="00000500000000000000" pitchFamily="2" charset="0"/>
              </a:defRPr>
            </a:lvl1pPr>
          </a:lstStyle>
          <a:p>
            <a:r>
              <a:rPr lang="es-ES_tradnl" sz="2800" b="0"/>
              <a:t>#                  Temas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D0D90DCA-D842-E130-390D-CCB3DA3FBDF4}"/>
              </a:ext>
            </a:extLst>
          </p:cNvPr>
          <p:cNvSpPr txBox="1"/>
          <p:nvPr/>
        </p:nvSpPr>
        <p:spPr>
          <a:xfrm>
            <a:off x="4683075" y="1737598"/>
            <a:ext cx="65616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i="0">
                <a:solidFill>
                  <a:srgbClr val="0E3636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​</a:t>
            </a:r>
            <a:endParaRPr lang="es-CO" b="0" i="0">
              <a:solidFill>
                <a:srgbClr val="0E3636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 b="0" i="0">
                <a:solidFill>
                  <a:srgbClr val="1F235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1.	Visión para Future – </a:t>
            </a:r>
            <a:r>
              <a:rPr lang="es-CO" b="0" i="0" err="1">
                <a:solidFill>
                  <a:srgbClr val="1F235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Proof</a:t>
            </a:r>
            <a:r>
              <a:rPr lang="es-CO" b="0" i="0">
                <a:solidFill>
                  <a:srgbClr val="1F2353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Tugó​</a:t>
            </a:r>
          </a:p>
          <a:p>
            <a:endParaRPr lang="es-CO" b="0" i="0">
              <a:solidFill>
                <a:srgbClr val="1F2353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	</a:t>
            </a:r>
            <a:r>
              <a:rPr lang="es-CO" err="1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Customer</a:t>
            </a:r>
            <a:r>
              <a:rPr lang="es-CO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CO" err="1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Journey</a:t>
            </a:r>
            <a:r>
              <a:rPr lang="es-CO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s-CO" err="1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Website</a:t>
            </a:r>
            <a:endParaRPr lang="es-CO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s-CO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3.	Equipo, Tiempos &amp; Inversión</a:t>
            </a:r>
          </a:p>
          <a:p>
            <a:endParaRPr lang="es-CO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s-CO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4.	Apéndice:  ¿Quiénes somos?</a:t>
            </a:r>
          </a:p>
          <a:p>
            <a:pPr marL="342900" indent="-342900">
              <a:buAutoNum type="arabicPeriod" startAt="2"/>
            </a:pPr>
            <a:endParaRPr lang="es-CO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AutoNum type="arabicPeriod" startAt="2"/>
            </a:pPr>
            <a:endParaRPr lang="es-CO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AutoNum type="arabicPeriod" startAt="2"/>
            </a:pPr>
            <a:endParaRPr lang="es-CO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AutoNum type="arabicPeriod" startAt="2"/>
            </a:pPr>
            <a:endParaRPr lang="es-CO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AutoNum type="arabicPeriod" startAt="2"/>
            </a:pPr>
            <a:endParaRPr lang="es-CO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AutoNum type="arabicPeriod" startAt="2"/>
            </a:pPr>
            <a:endParaRPr lang="es-CO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AutoNum type="arabicPeriod" startAt="2"/>
            </a:pPr>
            <a:endParaRPr lang="es-CO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674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ángulo 58">
            <a:extLst>
              <a:ext uri="{FF2B5EF4-FFF2-40B4-BE49-F238E27FC236}">
                <a16:creationId xmlns:a16="http://schemas.microsoft.com/office/drawing/2014/main" id="{A02E87DC-2644-E286-9F83-3677EADBAEBE}"/>
              </a:ext>
            </a:extLst>
          </p:cNvPr>
          <p:cNvSpPr/>
          <p:nvPr/>
        </p:nvSpPr>
        <p:spPr>
          <a:xfrm>
            <a:off x="0" y="0"/>
            <a:ext cx="2344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A48A8F8-0C10-6E27-2CE0-8E187EC0E3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7" r="32107"/>
          <a:stretch/>
        </p:blipFill>
        <p:spPr>
          <a:xfrm>
            <a:off x="8112302" y="-1146908"/>
            <a:ext cx="4116387" cy="7010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FF019DF2-A829-4E36-96CD-6B924ECD7A74}"/>
              </a:ext>
            </a:extLst>
          </p:cNvPr>
          <p:cNvSpPr txBox="1"/>
          <p:nvPr/>
        </p:nvSpPr>
        <p:spPr>
          <a:xfrm>
            <a:off x="2740704" y="1133407"/>
            <a:ext cx="6285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>
                <a:solidFill>
                  <a:srgbClr val="442E98"/>
                </a:solidFill>
                <a:latin typeface="Poppins" pitchFamily="2" charset="77"/>
                <a:cs typeface="Poppins" pitchFamily="2" charset="77"/>
              </a:rPr>
              <a:t>I</a:t>
            </a:r>
            <a:r>
              <a:rPr lang="es-CO" sz="2800" b="1">
                <a:solidFill>
                  <a:srgbClr val="442E98"/>
                </a:solidFill>
                <a:latin typeface="Poppins" pitchFamily="2" charset="77"/>
                <a:cs typeface="Poppins" pitchFamily="2" charset="77"/>
              </a:rPr>
              <a:t>OTA </a:t>
            </a:r>
            <a:r>
              <a:rPr lang="es-CO" sz="2800" b="1" err="1">
                <a:solidFill>
                  <a:srgbClr val="442E98"/>
                </a:solidFill>
                <a:latin typeface="Poppins" pitchFamily="2" charset="77"/>
                <a:cs typeface="Poppins" pitchFamily="2" charset="77"/>
              </a:rPr>
              <a:t>Impact</a:t>
            </a:r>
            <a:endParaRPr lang="es-CO" sz="2800" b="1">
              <a:solidFill>
                <a:srgbClr val="442E98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0F17EE8F-CFAE-C015-28F2-61897553D899}"/>
              </a:ext>
            </a:extLst>
          </p:cNvPr>
          <p:cNvSpPr/>
          <p:nvPr/>
        </p:nvSpPr>
        <p:spPr>
          <a:xfrm>
            <a:off x="152400" y="152400"/>
            <a:ext cx="2344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8E6DF3-2CA6-573A-A2D0-ECC533A8B568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DE036B-CF3D-B0D3-5C8C-C656FCD7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9D24BA-D1BD-BE9F-393A-A56484F88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20</a:t>
            </a:fld>
            <a:endParaRPr lang="es-CO"/>
          </a:p>
        </p:txBody>
      </p:sp>
      <p:sp>
        <p:nvSpPr>
          <p:cNvPr id="2" name="TextBox 17">
            <a:extLst>
              <a:ext uri="{FF2B5EF4-FFF2-40B4-BE49-F238E27FC236}">
                <a16:creationId xmlns:a16="http://schemas.microsoft.com/office/drawing/2014/main" id="{33994004-5B3C-9BE1-2F4D-DB45A7AEDB57}"/>
              </a:ext>
            </a:extLst>
          </p:cNvPr>
          <p:cNvSpPr txBox="1"/>
          <p:nvPr/>
        </p:nvSpPr>
        <p:spPr>
          <a:xfrm>
            <a:off x="1414159" y="2176368"/>
            <a:ext cx="518906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400" b="1">
                <a:solidFill>
                  <a:srgbClr val="442E98"/>
                </a:solidFill>
                <a:latin typeface="Poppins" pitchFamily="2" charset="77"/>
                <a:cs typeface="Poppins" pitchFamily="2" charset="77"/>
              </a:rPr>
              <a:t>Orientado hacia las personas, impulsado por la información.</a:t>
            </a:r>
            <a:endParaRPr lang="en-US" sz="2400" b="1">
              <a:solidFill>
                <a:srgbClr val="442E98"/>
              </a:soli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0337805-4980-8CE3-000E-625977FAEEBA}"/>
              </a:ext>
            </a:extLst>
          </p:cNvPr>
          <p:cNvSpPr txBox="1"/>
          <p:nvPr/>
        </p:nvSpPr>
        <p:spPr>
          <a:xfrm>
            <a:off x="815794" y="3482237"/>
            <a:ext cx="6385792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Nos especializamos en soluciones de </a:t>
            </a:r>
            <a:r>
              <a:rPr kumimoji="0" lang="es-ES" b="1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consultoría 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automatizada, analítica de datos y tecnología </a:t>
            </a: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1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emergente</a:t>
            </a: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, brindando a nuestros clientes agilidad 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y asertividad en la toma de decisiones a un costo </a:t>
            </a: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muy bajo.</a:t>
            </a:r>
            <a:endParaRPr kumimoji="0" lang="es-ES" sz="24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Poppins"/>
              <a:ea typeface="Calibri" panose="020F0502020204030204"/>
              <a:cs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Poppins"/>
              <a:ea typeface="+mn-ea"/>
              <a:cs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Poppins"/>
              <a:ea typeface="+mn-ea"/>
              <a:cs typeface="Poppins Ligh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Calibri" panose="020F0502020204030204"/>
              <a:ea typeface="+mn-ea"/>
              <a:cs typeface="Poppins Light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6CCE5FF-FF4A-122A-FC61-5C206C904E58}"/>
              </a:ext>
            </a:extLst>
          </p:cNvPr>
          <p:cNvSpPr/>
          <p:nvPr/>
        </p:nvSpPr>
        <p:spPr>
          <a:xfrm rot="16200000" flipH="1">
            <a:off x="5430512" y="65499"/>
            <a:ext cx="1073026" cy="12523327"/>
          </a:xfrm>
          <a:prstGeom prst="rect">
            <a:avLst/>
          </a:prstGeom>
          <a:solidFill>
            <a:srgbClr val="6B55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Imagen 18" descr="Icono&#10;&#10;Descripción generada automáticamente">
            <a:extLst>
              <a:ext uri="{FF2B5EF4-FFF2-40B4-BE49-F238E27FC236}">
                <a16:creationId xmlns:a16="http://schemas.microsoft.com/office/drawing/2014/main" id="{FACD9196-A9BC-3D26-2A4C-7B8062CB06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" y="5920510"/>
            <a:ext cx="652983" cy="345607"/>
          </a:xfrm>
          <a:prstGeom prst="rect">
            <a:avLst/>
          </a:prstGeom>
        </p:spPr>
      </p:pic>
      <p:pic>
        <p:nvPicPr>
          <p:cNvPr id="23" name="Imagen 17" descr="Logotipo&#10;&#10;Descripción generada automáticamente">
            <a:extLst>
              <a:ext uri="{FF2B5EF4-FFF2-40B4-BE49-F238E27FC236}">
                <a16:creationId xmlns:a16="http://schemas.microsoft.com/office/drawing/2014/main" id="{D4E06F2B-9C15-4492-8A61-0ED5724F2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946" y="6425462"/>
            <a:ext cx="942867" cy="170502"/>
          </a:xfrm>
          <a:prstGeom prst="rect">
            <a:avLst/>
          </a:prstGeom>
        </p:spPr>
      </p:pic>
      <p:pic>
        <p:nvPicPr>
          <p:cNvPr id="24" name="Imagen 7" descr="Logotipo&#10;&#10;Descripción generada automáticamente">
            <a:extLst>
              <a:ext uri="{FF2B5EF4-FFF2-40B4-BE49-F238E27FC236}">
                <a16:creationId xmlns:a16="http://schemas.microsoft.com/office/drawing/2014/main" id="{8BA921CA-F139-35F6-E937-778DED6EECC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757" y="6172642"/>
            <a:ext cx="939458" cy="258106"/>
          </a:xfrm>
          <a:prstGeom prst="rect">
            <a:avLst/>
          </a:prstGeom>
        </p:spPr>
      </p:pic>
      <p:pic>
        <p:nvPicPr>
          <p:cNvPr id="25" name="Imagen 15" descr="Logotipo&#10;&#10;Descripción generada automáticamente">
            <a:extLst>
              <a:ext uri="{FF2B5EF4-FFF2-40B4-BE49-F238E27FC236}">
                <a16:creationId xmlns:a16="http://schemas.microsoft.com/office/drawing/2014/main" id="{93DA6A34-3BFE-F9E4-E3DB-05CFAECCF2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892" y="6315237"/>
            <a:ext cx="721828" cy="408847"/>
          </a:xfrm>
          <a:prstGeom prst="rect">
            <a:avLst/>
          </a:prstGeom>
        </p:spPr>
      </p:pic>
      <p:pic>
        <p:nvPicPr>
          <p:cNvPr id="26" name="Picture 2" descr="Carnival Home Page">
            <a:extLst>
              <a:ext uri="{FF2B5EF4-FFF2-40B4-BE49-F238E27FC236}">
                <a16:creationId xmlns:a16="http://schemas.microsoft.com/office/drawing/2014/main" id="{FB3D9442-E5DA-9B9D-59D2-D9887E9BD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710" y="6342522"/>
            <a:ext cx="1147723" cy="27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n 11" descr="Logotipo&#10;&#10;Descripción generada automáticamente">
            <a:extLst>
              <a:ext uri="{FF2B5EF4-FFF2-40B4-BE49-F238E27FC236}">
                <a16:creationId xmlns:a16="http://schemas.microsoft.com/office/drawing/2014/main" id="{9D65301B-67F6-9C54-3B5C-9BAC5BE118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75" y="6106420"/>
            <a:ext cx="757187" cy="757187"/>
          </a:xfrm>
          <a:prstGeom prst="rect">
            <a:avLst/>
          </a:prstGeom>
        </p:spPr>
      </p:pic>
      <p:pic>
        <p:nvPicPr>
          <p:cNvPr id="28" name="Imagen 7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A88C936-50EA-DBC2-21C2-6C6993300CE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8" r="2539" b="21667"/>
          <a:stretch/>
        </p:blipFill>
        <p:spPr>
          <a:xfrm>
            <a:off x="6065846" y="5989944"/>
            <a:ext cx="954354" cy="403813"/>
          </a:xfrm>
          <a:prstGeom prst="rect">
            <a:avLst/>
          </a:prstGeom>
        </p:spPr>
      </p:pic>
      <p:pic>
        <p:nvPicPr>
          <p:cNvPr id="29" name="Imagen 68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FC19C6C-C440-CE6E-659D-AB59B1B71C1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89" y="6290779"/>
            <a:ext cx="491175" cy="314352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65E31996-145B-271A-E61A-8A8002FDD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988" y="5945741"/>
            <a:ext cx="751841" cy="24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Logotipo de Colgate: una breve historia, símbolo y significado | Turbologo">
            <a:extLst>
              <a:ext uri="{FF2B5EF4-FFF2-40B4-BE49-F238E27FC236}">
                <a16:creationId xmlns:a16="http://schemas.microsoft.com/office/drawing/2014/main" id="{82A026ED-BC18-71D8-FEF3-74CF8413A8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37774" r="15103" b="37901"/>
          <a:stretch/>
        </p:blipFill>
        <p:spPr bwMode="auto">
          <a:xfrm>
            <a:off x="7513379" y="6247604"/>
            <a:ext cx="858271" cy="177858"/>
          </a:xfrm>
          <a:prstGeom prst="parallelogram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A0FE573-594A-277D-D969-D7CB50C2FA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154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ángulo 58">
            <a:extLst>
              <a:ext uri="{FF2B5EF4-FFF2-40B4-BE49-F238E27FC236}">
                <a16:creationId xmlns:a16="http://schemas.microsoft.com/office/drawing/2014/main" id="{A02E87DC-2644-E286-9F83-3677EADBAEBE}"/>
              </a:ext>
            </a:extLst>
          </p:cNvPr>
          <p:cNvSpPr/>
          <p:nvPr/>
        </p:nvSpPr>
        <p:spPr>
          <a:xfrm>
            <a:off x="0" y="0"/>
            <a:ext cx="2344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0F17EE8F-CFAE-C015-28F2-61897553D899}"/>
              </a:ext>
            </a:extLst>
          </p:cNvPr>
          <p:cNvSpPr/>
          <p:nvPr/>
        </p:nvSpPr>
        <p:spPr>
          <a:xfrm>
            <a:off x="152400" y="152400"/>
            <a:ext cx="2344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8E6DF3-2CA6-573A-A2D0-ECC533A8B568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DE036B-CF3D-B0D3-5C8C-C656FCD7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18" descr="Icono&#10;&#10;Descripción generada automáticamente">
            <a:extLst>
              <a:ext uri="{FF2B5EF4-FFF2-40B4-BE49-F238E27FC236}">
                <a16:creationId xmlns:a16="http://schemas.microsoft.com/office/drawing/2014/main" id="{FACD9196-A9BC-3D26-2A4C-7B8062CB06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" y="5920510"/>
            <a:ext cx="652983" cy="345607"/>
          </a:xfrm>
          <a:prstGeom prst="rect">
            <a:avLst/>
          </a:prstGeom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5BF5BA54-CFDE-419F-F166-79FD34BAA93F}"/>
              </a:ext>
            </a:extLst>
          </p:cNvPr>
          <p:cNvSpPr/>
          <p:nvPr/>
        </p:nvSpPr>
        <p:spPr>
          <a:xfrm>
            <a:off x="2619146" y="2650709"/>
            <a:ext cx="600548" cy="600548"/>
          </a:xfrm>
          <a:custGeom>
            <a:avLst/>
            <a:gdLst>
              <a:gd name="connsiteX0" fmla="*/ 713415 w 713461"/>
              <a:gd name="connsiteY0" fmla="*/ 356512 h 713461"/>
              <a:gd name="connsiteX1" fmla="*/ 356850 w 713461"/>
              <a:gd name="connsiteY1" fmla="*/ 713408 h 713461"/>
              <a:gd name="connsiteX2" fmla="*/ -46 w 713461"/>
              <a:gd name="connsiteY2" fmla="*/ 356843 h 713461"/>
              <a:gd name="connsiteX3" fmla="*/ 356519 w 713461"/>
              <a:gd name="connsiteY3" fmla="*/ -53 h 713461"/>
              <a:gd name="connsiteX4" fmla="*/ 356685 w 713461"/>
              <a:gd name="connsiteY4" fmla="*/ -53 h 713461"/>
              <a:gd name="connsiteX5" fmla="*/ 713415 w 713461"/>
              <a:gd name="connsiteY5" fmla="*/ 356512 h 71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461" h="713461">
                <a:moveTo>
                  <a:pt x="713415" y="356512"/>
                </a:moveTo>
                <a:cubicBezTo>
                  <a:pt x="713514" y="553525"/>
                  <a:pt x="553863" y="713309"/>
                  <a:pt x="356850" y="713408"/>
                </a:cubicBezTo>
                <a:cubicBezTo>
                  <a:pt x="159837" y="713508"/>
                  <a:pt x="53" y="553856"/>
                  <a:pt x="-46" y="356843"/>
                </a:cubicBezTo>
                <a:cubicBezTo>
                  <a:pt x="-145" y="159831"/>
                  <a:pt x="159506" y="46"/>
                  <a:pt x="356519" y="-53"/>
                </a:cubicBezTo>
                <a:cubicBezTo>
                  <a:pt x="356569" y="-53"/>
                  <a:pt x="356635" y="-53"/>
                  <a:pt x="356685" y="-53"/>
                </a:cubicBezTo>
                <a:cubicBezTo>
                  <a:pt x="553631" y="-53"/>
                  <a:pt x="713316" y="159566"/>
                  <a:pt x="713415" y="356512"/>
                </a:cubicBezTo>
                <a:close/>
              </a:path>
            </a:pathLst>
          </a:custGeom>
          <a:gradFill flip="none" rotWithShape="1">
            <a:gsLst>
              <a:gs pos="0">
                <a:srgbClr val="0014FF"/>
              </a:gs>
              <a:gs pos="100000">
                <a:srgbClr val="FDBE6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65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618AB1D3-A7CD-9587-09C5-782DD4E25EC3}"/>
              </a:ext>
            </a:extLst>
          </p:cNvPr>
          <p:cNvSpPr/>
          <p:nvPr/>
        </p:nvSpPr>
        <p:spPr>
          <a:xfrm>
            <a:off x="3617197" y="3298757"/>
            <a:ext cx="569131" cy="569131"/>
          </a:xfrm>
          <a:custGeom>
            <a:avLst/>
            <a:gdLst>
              <a:gd name="connsiteX0" fmla="*/ 713415 w 713461"/>
              <a:gd name="connsiteY0" fmla="*/ 356512 h 713461"/>
              <a:gd name="connsiteX1" fmla="*/ 356850 w 713461"/>
              <a:gd name="connsiteY1" fmla="*/ 713408 h 713461"/>
              <a:gd name="connsiteX2" fmla="*/ -46 w 713461"/>
              <a:gd name="connsiteY2" fmla="*/ 356843 h 713461"/>
              <a:gd name="connsiteX3" fmla="*/ 356519 w 713461"/>
              <a:gd name="connsiteY3" fmla="*/ -53 h 713461"/>
              <a:gd name="connsiteX4" fmla="*/ 356685 w 713461"/>
              <a:gd name="connsiteY4" fmla="*/ -53 h 713461"/>
              <a:gd name="connsiteX5" fmla="*/ 713415 w 713461"/>
              <a:gd name="connsiteY5" fmla="*/ 356512 h 71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461" h="713461">
                <a:moveTo>
                  <a:pt x="713415" y="356512"/>
                </a:moveTo>
                <a:cubicBezTo>
                  <a:pt x="713514" y="553525"/>
                  <a:pt x="553863" y="713309"/>
                  <a:pt x="356850" y="713408"/>
                </a:cubicBezTo>
                <a:cubicBezTo>
                  <a:pt x="159837" y="713508"/>
                  <a:pt x="53" y="553856"/>
                  <a:pt x="-46" y="356843"/>
                </a:cubicBezTo>
                <a:cubicBezTo>
                  <a:pt x="-145" y="159831"/>
                  <a:pt x="159506" y="46"/>
                  <a:pt x="356519" y="-53"/>
                </a:cubicBezTo>
                <a:cubicBezTo>
                  <a:pt x="356569" y="-53"/>
                  <a:pt x="356635" y="-53"/>
                  <a:pt x="356685" y="-53"/>
                </a:cubicBezTo>
                <a:cubicBezTo>
                  <a:pt x="553631" y="-53"/>
                  <a:pt x="713316" y="159566"/>
                  <a:pt x="713415" y="356512"/>
                </a:cubicBezTo>
                <a:close/>
              </a:path>
            </a:pathLst>
          </a:custGeom>
          <a:gradFill flip="none" rotWithShape="1">
            <a:gsLst>
              <a:gs pos="0">
                <a:srgbClr val="0014FF"/>
              </a:gs>
              <a:gs pos="100000">
                <a:srgbClr val="FDBE6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65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EC44C43C-4987-D9B3-CE2E-9AD2E170BB25}"/>
              </a:ext>
            </a:extLst>
          </p:cNvPr>
          <p:cNvSpPr/>
          <p:nvPr/>
        </p:nvSpPr>
        <p:spPr>
          <a:xfrm>
            <a:off x="4475393" y="3881853"/>
            <a:ext cx="569131" cy="569131"/>
          </a:xfrm>
          <a:custGeom>
            <a:avLst/>
            <a:gdLst>
              <a:gd name="connsiteX0" fmla="*/ 713415 w 713461"/>
              <a:gd name="connsiteY0" fmla="*/ 356512 h 713461"/>
              <a:gd name="connsiteX1" fmla="*/ 356850 w 713461"/>
              <a:gd name="connsiteY1" fmla="*/ 713408 h 713461"/>
              <a:gd name="connsiteX2" fmla="*/ -46 w 713461"/>
              <a:gd name="connsiteY2" fmla="*/ 356843 h 713461"/>
              <a:gd name="connsiteX3" fmla="*/ 356519 w 713461"/>
              <a:gd name="connsiteY3" fmla="*/ -53 h 713461"/>
              <a:gd name="connsiteX4" fmla="*/ 356685 w 713461"/>
              <a:gd name="connsiteY4" fmla="*/ -53 h 713461"/>
              <a:gd name="connsiteX5" fmla="*/ 713415 w 713461"/>
              <a:gd name="connsiteY5" fmla="*/ 356512 h 71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461" h="713461">
                <a:moveTo>
                  <a:pt x="713415" y="356512"/>
                </a:moveTo>
                <a:cubicBezTo>
                  <a:pt x="713514" y="553525"/>
                  <a:pt x="553863" y="713309"/>
                  <a:pt x="356850" y="713408"/>
                </a:cubicBezTo>
                <a:cubicBezTo>
                  <a:pt x="159837" y="713508"/>
                  <a:pt x="53" y="553856"/>
                  <a:pt x="-46" y="356843"/>
                </a:cubicBezTo>
                <a:cubicBezTo>
                  <a:pt x="-145" y="159831"/>
                  <a:pt x="159506" y="46"/>
                  <a:pt x="356519" y="-53"/>
                </a:cubicBezTo>
                <a:cubicBezTo>
                  <a:pt x="356569" y="-53"/>
                  <a:pt x="356635" y="-53"/>
                  <a:pt x="356685" y="-53"/>
                </a:cubicBezTo>
                <a:cubicBezTo>
                  <a:pt x="553631" y="-53"/>
                  <a:pt x="713316" y="159566"/>
                  <a:pt x="713415" y="356512"/>
                </a:cubicBezTo>
                <a:close/>
              </a:path>
            </a:pathLst>
          </a:custGeom>
          <a:gradFill flip="none" rotWithShape="1">
            <a:gsLst>
              <a:gs pos="0">
                <a:srgbClr val="0014FF"/>
              </a:gs>
              <a:gs pos="100000">
                <a:srgbClr val="FDBE6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65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F1D4D7D1-7355-22DD-239B-22E5230AC500}"/>
              </a:ext>
            </a:extLst>
          </p:cNvPr>
          <p:cNvSpPr/>
          <p:nvPr/>
        </p:nvSpPr>
        <p:spPr>
          <a:xfrm>
            <a:off x="2089092" y="1934376"/>
            <a:ext cx="569131" cy="569131"/>
          </a:xfrm>
          <a:custGeom>
            <a:avLst/>
            <a:gdLst>
              <a:gd name="connsiteX0" fmla="*/ 713415 w 713461"/>
              <a:gd name="connsiteY0" fmla="*/ 356512 h 713461"/>
              <a:gd name="connsiteX1" fmla="*/ 356850 w 713461"/>
              <a:gd name="connsiteY1" fmla="*/ 713408 h 713461"/>
              <a:gd name="connsiteX2" fmla="*/ -46 w 713461"/>
              <a:gd name="connsiteY2" fmla="*/ 356843 h 713461"/>
              <a:gd name="connsiteX3" fmla="*/ 356519 w 713461"/>
              <a:gd name="connsiteY3" fmla="*/ -53 h 713461"/>
              <a:gd name="connsiteX4" fmla="*/ 356685 w 713461"/>
              <a:gd name="connsiteY4" fmla="*/ -53 h 713461"/>
              <a:gd name="connsiteX5" fmla="*/ 713415 w 713461"/>
              <a:gd name="connsiteY5" fmla="*/ 356512 h 71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461" h="713461">
                <a:moveTo>
                  <a:pt x="713415" y="356512"/>
                </a:moveTo>
                <a:cubicBezTo>
                  <a:pt x="713514" y="553525"/>
                  <a:pt x="553863" y="713309"/>
                  <a:pt x="356850" y="713408"/>
                </a:cubicBezTo>
                <a:cubicBezTo>
                  <a:pt x="159837" y="713508"/>
                  <a:pt x="53" y="553856"/>
                  <a:pt x="-46" y="356843"/>
                </a:cubicBezTo>
                <a:cubicBezTo>
                  <a:pt x="-145" y="159831"/>
                  <a:pt x="159506" y="46"/>
                  <a:pt x="356519" y="-53"/>
                </a:cubicBezTo>
                <a:cubicBezTo>
                  <a:pt x="356569" y="-53"/>
                  <a:pt x="356635" y="-53"/>
                  <a:pt x="356685" y="-53"/>
                </a:cubicBezTo>
                <a:cubicBezTo>
                  <a:pt x="553631" y="-53"/>
                  <a:pt x="713316" y="159566"/>
                  <a:pt x="713415" y="356512"/>
                </a:cubicBezTo>
                <a:close/>
              </a:path>
            </a:pathLst>
          </a:custGeom>
          <a:gradFill flip="none" rotWithShape="1">
            <a:gsLst>
              <a:gs pos="0">
                <a:srgbClr val="0014FF"/>
              </a:gs>
              <a:gs pos="100000">
                <a:srgbClr val="FDBE6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65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3216717F-7821-9F8F-8697-DAC8679082F3}"/>
              </a:ext>
            </a:extLst>
          </p:cNvPr>
          <p:cNvSpPr/>
          <p:nvPr/>
        </p:nvSpPr>
        <p:spPr>
          <a:xfrm>
            <a:off x="3169722" y="2277995"/>
            <a:ext cx="569131" cy="569131"/>
          </a:xfrm>
          <a:custGeom>
            <a:avLst/>
            <a:gdLst>
              <a:gd name="connsiteX0" fmla="*/ 713415 w 713461"/>
              <a:gd name="connsiteY0" fmla="*/ 356512 h 713461"/>
              <a:gd name="connsiteX1" fmla="*/ 356850 w 713461"/>
              <a:gd name="connsiteY1" fmla="*/ 713408 h 713461"/>
              <a:gd name="connsiteX2" fmla="*/ -46 w 713461"/>
              <a:gd name="connsiteY2" fmla="*/ 356843 h 713461"/>
              <a:gd name="connsiteX3" fmla="*/ 356519 w 713461"/>
              <a:gd name="connsiteY3" fmla="*/ -53 h 713461"/>
              <a:gd name="connsiteX4" fmla="*/ 356685 w 713461"/>
              <a:gd name="connsiteY4" fmla="*/ -53 h 713461"/>
              <a:gd name="connsiteX5" fmla="*/ 713415 w 713461"/>
              <a:gd name="connsiteY5" fmla="*/ 356512 h 713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461" h="713461">
                <a:moveTo>
                  <a:pt x="713415" y="356512"/>
                </a:moveTo>
                <a:cubicBezTo>
                  <a:pt x="713514" y="553525"/>
                  <a:pt x="553863" y="713309"/>
                  <a:pt x="356850" y="713408"/>
                </a:cubicBezTo>
                <a:cubicBezTo>
                  <a:pt x="159837" y="713508"/>
                  <a:pt x="53" y="553856"/>
                  <a:pt x="-46" y="356843"/>
                </a:cubicBezTo>
                <a:cubicBezTo>
                  <a:pt x="-145" y="159831"/>
                  <a:pt x="159506" y="46"/>
                  <a:pt x="356519" y="-53"/>
                </a:cubicBezTo>
                <a:cubicBezTo>
                  <a:pt x="356569" y="-53"/>
                  <a:pt x="356635" y="-53"/>
                  <a:pt x="356685" y="-53"/>
                </a:cubicBezTo>
                <a:cubicBezTo>
                  <a:pt x="553631" y="-53"/>
                  <a:pt x="713316" y="159566"/>
                  <a:pt x="713415" y="356512"/>
                </a:cubicBezTo>
                <a:close/>
              </a:path>
            </a:pathLst>
          </a:custGeom>
          <a:gradFill flip="none" rotWithShape="1">
            <a:gsLst>
              <a:gs pos="0">
                <a:srgbClr val="0014FF"/>
              </a:gs>
              <a:gs pos="100000">
                <a:srgbClr val="FDBE69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 w="1654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6FE4D31-5539-9345-5455-D53F69DD3B7B}"/>
              </a:ext>
            </a:extLst>
          </p:cNvPr>
          <p:cNvGrpSpPr/>
          <p:nvPr/>
        </p:nvGrpSpPr>
        <p:grpSpPr>
          <a:xfrm>
            <a:off x="747857" y="645565"/>
            <a:ext cx="4413413" cy="5584948"/>
            <a:chOff x="747857" y="645565"/>
            <a:chExt cx="4413413" cy="5584948"/>
          </a:xfrm>
        </p:grpSpPr>
        <p:sp>
          <p:nvSpPr>
            <p:cNvPr id="8" name="Gráfico 3784">
              <a:extLst>
                <a:ext uri="{FF2B5EF4-FFF2-40B4-BE49-F238E27FC236}">
                  <a16:creationId xmlns:a16="http://schemas.microsoft.com/office/drawing/2014/main" id="{A1CB6BB6-6C9F-35A9-3D98-DE49E12BF2DD}"/>
                </a:ext>
              </a:extLst>
            </p:cNvPr>
            <p:cNvSpPr/>
            <p:nvPr/>
          </p:nvSpPr>
          <p:spPr>
            <a:xfrm>
              <a:off x="747857" y="645565"/>
              <a:ext cx="4413413" cy="5584948"/>
            </a:xfrm>
            <a:custGeom>
              <a:avLst/>
              <a:gdLst>
                <a:gd name="connsiteX0" fmla="*/ 1086333 w 4413413"/>
                <a:gd name="connsiteY0" fmla="*/ 452266 h 5584948"/>
                <a:gd name="connsiteX1" fmla="*/ 1133326 w 4413413"/>
                <a:gd name="connsiteY1" fmla="*/ 452266 h 5584948"/>
                <a:gd name="connsiteX2" fmla="*/ 1234275 w 4413413"/>
                <a:gd name="connsiteY2" fmla="*/ 398559 h 5584948"/>
                <a:gd name="connsiteX3" fmla="*/ 1237507 w 4413413"/>
                <a:gd name="connsiteY3" fmla="*/ 416958 h 5584948"/>
                <a:gd name="connsiteX4" fmla="*/ 1158190 w 4413413"/>
                <a:gd name="connsiteY4" fmla="*/ 466687 h 5584948"/>
                <a:gd name="connsiteX5" fmla="*/ 1242480 w 4413413"/>
                <a:gd name="connsiteY5" fmla="*/ 430634 h 5584948"/>
                <a:gd name="connsiteX6" fmla="*/ 1292209 w 4413413"/>
                <a:gd name="connsiteY6" fmla="*/ 397813 h 5584948"/>
                <a:gd name="connsiteX7" fmla="*/ 1309365 w 4413413"/>
                <a:gd name="connsiteY7" fmla="*/ 364743 h 5584948"/>
                <a:gd name="connsiteX8" fmla="*/ 1383958 w 4413413"/>
                <a:gd name="connsiteY8" fmla="*/ 437596 h 5584948"/>
                <a:gd name="connsiteX9" fmla="*/ 1396141 w 4413413"/>
                <a:gd name="connsiteY9" fmla="*/ 428396 h 5584948"/>
                <a:gd name="connsiteX10" fmla="*/ 1416281 w 4413413"/>
                <a:gd name="connsiteY10" fmla="*/ 411737 h 5584948"/>
                <a:gd name="connsiteX11" fmla="*/ 1423741 w 4413413"/>
                <a:gd name="connsiteY11" fmla="*/ 434861 h 5584948"/>
                <a:gd name="connsiteX12" fmla="*/ 1457059 w 4413413"/>
                <a:gd name="connsiteY12" fmla="*/ 428396 h 5584948"/>
                <a:gd name="connsiteX13" fmla="*/ 1465761 w 4413413"/>
                <a:gd name="connsiteY13" fmla="*/ 409499 h 5584948"/>
                <a:gd name="connsiteX14" fmla="*/ 1484658 w 4413413"/>
                <a:gd name="connsiteY14" fmla="*/ 407261 h 5584948"/>
                <a:gd name="connsiteX15" fmla="*/ 1590331 w 4413413"/>
                <a:gd name="connsiteY15" fmla="*/ 437098 h 5584948"/>
                <a:gd name="connsiteX16" fmla="*/ 1685064 w 4413413"/>
                <a:gd name="connsiteY16" fmla="*/ 456492 h 5584948"/>
                <a:gd name="connsiteX17" fmla="*/ 1730565 w 4413413"/>
                <a:gd name="connsiteY17" fmla="*/ 459228 h 5584948"/>
                <a:gd name="connsiteX18" fmla="*/ 1753192 w 4413413"/>
                <a:gd name="connsiteY18" fmla="*/ 496027 h 5584948"/>
                <a:gd name="connsiteX19" fmla="*/ 1715398 w 4413413"/>
                <a:gd name="connsiteY19" fmla="*/ 516415 h 5584948"/>
                <a:gd name="connsiteX20" fmla="*/ 1801677 w 4413413"/>
                <a:gd name="connsiteY20" fmla="*/ 527853 h 5584948"/>
                <a:gd name="connsiteX21" fmla="*/ 1907350 w 4413413"/>
                <a:gd name="connsiteY21" fmla="*/ 515172 h 5584948"/>
                <a:gd name="connsiteX22" fmla="*/ 1951857 w 4413413"/>
                <a:gd name="connsiteY22" fmla="*/ 553463 h 5584948"/>
                <a:gd name="connsiteX23" fmla="*/ 1987662 w 4413413"/>
                <a:gd name="connsiteY23" fmla="*/ 593992 h 5584948"/>
                <a:gd name="connsiteX24" fmla="*/ 1984927 w 4413413"/>
                <a:gd name="connsiteY24" fmla="*/ 567387 h 5584948"/>
                <a:gd name="connsiteX25" fmla="*/ 1977716 w 4413413"/>
                <a:gd name="connsiteY25" fmla="*/ 517659 h 5584948"/>
                <a:gd name="connsiteX26" fmla="*/ 1969760 w 4413413"/>
                <a:gd name="connsiteY26" fmla="*/ 491054 h 5584948"/>
                <a:gd name="connsiteX27" fmla="*/ 1972743 w 4413413"/>
                <a:gd name="connsiteY27" fmla="*/ 468925 h 5584948"/>
                <a:gd name="connsiteX28" fmla="*/ 2040125 w 4413413"/>
                <a:gd name="connsiteY28" fmla="*/ 444060 h 5584948"/>
                <a:gd name="connsiteX29" fmla="*/ 2100297 w 4413413"/>
                <a:gd name="connsiteY29" fmla="*/ 486081 h 5584948"/>
                <a:gd name="connsiteX30" fmla="*/ 2170414 w 4413413"/>
                <a:gd name="connsiteY30" fmla="*/ 501497 h 5584948"/>
                <a:gd name="connsiteX31" fmla="*/ 2241277 w 4413413"/>
                <a:gd name="connsiteY31" fmla="*/ 504978 h 5584948"/>
                <a:gd name="connsiteX32" fmla="*/ 2280563 w 4413413"/>
                <a:gd name="connsiteY32" fmla="*/ 476135 h 5584948"/>
                <a:gd name="connsiteX33" fmla="*/ 2312140 w 4413413"/>
                <a:gd name="connsiteY33" fmla="*/ 448536 h 5584948"/>
                <a:gd name="connsiteX34" fmla="*/ 2361869 w 4413413"/>
                <a:gd name="connsiteY34" fmla="*/ 459973 h 5584948"/>
                <a:gd name="connsiteX35" fmla="*/ 2353663 w 4413413"/>
                <a:gd name="connsiteY35" fmla="*/ 503237 h 5584948"/>
                <a:gd name="connsiteX36" fmla="*/ 2395435 w 4413413"/>
                <a:gd name="connsiteY36" fmla="*/ 536804 h 5584948"/>
                <a:gd name="connsiteX37" fmla="*/ 2388225 w 4413413"/>
                <a:gd name="connsiteY37" fmla="*/ 504729 h 5584948"/>
                <a:gd name="connsiteX38" fmla="*/ 2390463 w 4413413"/>
                <a:gd name="connsiteY38" fmla="*/ 474892 h 5584948"/>
                <a:gd name="connsiteX39" fmla="*/ 2440191 w 4413413"/>
                <a:gd name="connsiteY39" fmla="*/ 443314 h 5584948"/>
                <a:gd name="connsiteX40" fmla="*/ 2428505 w 4413413"/>
                <a:gd name="connsiteY40" fmla="*/ 411240 h 5584948"/>
                <a:gd name="connsiteX41" fmla="*/ 2423283 w 4413413"/>
                <a:gd name="connsiteY41" fmla="*/ 397564 h 5584948"/>
                <a:gd name="connsiteX42" fmla="*/ 2459585 w 4413413"/>
                <a:gd name="connsiteY42" fmla="*/ 375186 h 5584948"/>
                <a:gd name="connsiteX43" fmla="*/ 2457596 w 4413413"/>
                <a:gd name="connsiteY43" fmla="*/ 370214 h 5584948"/>
                <a:gd name="connsiteX44" fmla="*/ 2411597 w 4413413"/>
                <a:gd name="connsiteY44" fmla="*/ 359771 h 5584948"/>
                <a:gd name="connsiteX45" fmla="*/ 2370820 w 4413413"/>
                <a:gd name="connsiteY45" fmla="*/ 336647 h 5584948"/>
                <a:gd name="connsiteX46" fmla="*/ 2368085 w 4413413"/>
                <a:gd name="connsiteY46" fmla="*/ 254097 h 5584948"/>
                <a:gd name="connsiteX47" fmla="*/ 2392949 w 4413413"/>
                <a:gd name="connsiteY47" fmla="*/ 222023 h 5584948"/>
                <a:gd name="connsiteX48" fmla="*/ 2386733 w 4413413"/>
                <a:gd name="connsiteY48" fmla="*/ 119582 h 5584948"/>
                <a:gd name="connsiteX49" fmla="*/ 2397425 w 4413413"/>
                <a:gd name="connsiteY49" fmla="*/ 51454 h 5584948"/>
                <a:gd name="connsiteX50" fmla="*/ 2422289 w 4413413"/>
                <a:gd name="connsiteY50" fmla="*/ 39519 h 5584948"/>
                <a:gd name="connsiteX51" fmla="*/ 2457845 w 4413413"/>
                <a:gd name="connsiteY51" fmla="*/ 3466 h 5584948"/>
                <a:gd name="connsiteX52" fmla="*/ 2542135 w 4413413"/>
                <a:gd name="connsiteY52" fmla="*/ 3466 h 5584948"/>
                <a:gd name="connsiteX53" fmla="*/ 2523735 w 4413413"/>
                <a:gd name="connsiteY53" fmla="*/ 21617 h 5584948"/>
                <a:gd name="connsiteX54" fmla="*/ 2498871 w 4413413"/>
                <a:gd name="connsiteY54" fmla="*/ 92480 h 5584948"/>
                <a:gd name="connsiteX55" fmla="*/ 2426764 w 4413413"/>
                <a:gd name="connsiteY55" fmla="*/ 107398 h 5584948"/>
                <a:gd name="connsiteX56" fmla="*/ 2435964 w 4413413"/>
                <a:gd name="connsiteY56" fmla="*/ 155635 h 5584948"/>
                <a:gd name="connsiteX57" fmla="*/ 2424775 w 4413413"/>
                <a:gd name="connsiteY57" fmla="*/ 191191 h 5584948"/>
                <a:gd name="connsiteX58" fmla="*/ 2472763 w 4413413"/>
                <a:gd name="connsiteY58" fmla="*/ 232714 h 5584948"/>
                <a:gd name="connsiteX59" fmla="*/ 2503346 w 4413413"/>
                <a:gd name="connsiteY59" fmla="*/ 293134 h 5584948"/>
                <a:gd name="connsiteX60" fmla="*/ 2486687 w 4413413"/>
                <a:gd name="connsiteY60" fmla="*/ 346095 h 5584948"/>
                <a:gd name="connsiteX61" fmla="*/ 2511551 w 4413413"/>
                <a:gd name="connsiteY61" fmla="*/ 352809 h 5584948"/>
                <a:gd name="connsiteX62" fmla="*/ 2550340 w 4413413"/>
                <a:gd name="connsiteY62" fmla="*/ 356787 h 5584948"/>
                <a:gd name="connsiteX63" fmla="*/ 2550340 w 4413413"/>
                <a:gd name="connsiteY63" fmla="*/ 384883 h 5584948"/>
                <a:gd name="connsiteX64" fmla="*/ 2553323 w 4413413"/>
                <a:gd name="connsiteY64" fmla="*/ 423672 h 5584948"/>
                <a:gd name="connsiteX65" fmla="*/ 2567247 w 4413413"/>
                <a:gd name="connsiteY65" fmla="*/ 448536 h 5584948"/>
                <a:gd name="connsiteX66" fmla="*/ 2592112 w 4413413"/>
                <a:gd name="connsiteY66" fmla="*/ 389110 h 5584948"/>
                <a:gd name="connsiteX67" fmla="*/ 2606533 w 4413413"/>
                <a:gd name="connsiteY67" fmla="*/ 362008 h 5584948"/>
                <a:gd name="connsiteX68" fmla="*/ 2641591 w 4413413"/>
                <a:gd name="connsiteY68" fmla="*/ 395326 h 5584948"/>
                <a:gd name="connsiteX69" fmla="*/ 2631894 w 4413413"/>
                <a:gd name="connsiteY69" fmla="*/ 439087 h 5584948"/>
                <a:gd name="connsiteX70" fmla="*/ 2631894 w 4413413"/>
                <a:gd name="connsiteY70" fmla="*/ 482351 h 5584948"/>
                <a:gd name="connsiteX71" fmla="*/ 2667948 w 4413413"/>
                <a:gd name="connsiteY71" fmla="*/ 499508 h 5584948"/>
                <a:gd name="connsiteX72" fmla="*/ 2700271 w 4413413"/>
                <a:gd name="connsiteY72" fmla="*/ 505475 h 5584948"/>
                <a:gd name="connsiteX73" fmla="*/ 2695796 w 4413413"/>
                <a:gd name="connsiteY73" fmla="*/ 464698 h 5584948"/>
                <a:gd name="connsiteX74" fmla="*/ 2722152 w 4413413"/>
                <a:gd name="connsiteY74" fmla="*/ 442071 h 5584948"/>
                <a:gd name="connsiteX75" fmla="*/ 2722152 w 4413413"/>
                <a:gd name="connsiteY75" fmla="*/ 406018 h 5584948"/>
                <a:gd name="connsiteX76" fmla="*/ 2747016 w 4413413"/>
                <a:gd name="connsiteY76" fmla="*/ 389856 h 5584948"/>
                <a:gd name="connsiteX77" fmla="*/ 2728119 w 4413413"/>
                <a:gd name="connsiteY77" fmla="*/ 347338 h 5584948"/>
                <a:gd name="connsiteX78" fmla="*/ 2777848 w 4413413"/>
                <a:gd name="connsiteY78" fmla="*/ 328442 h 5584948"/>
                <a:gd name="connsiteX79" fmla="*/ 2843738 w 4413413"/>
                <a:gd name="connsiteY79" fmla="*/ 357284 h 5584948"/>
                <a:gd name="connsiteX80" fmla="*/ 2859154 w 4413413"/>
                <a:gd name="connsiteY80" fmla="*/ 390851 h 5584948"/>
                <a:gd name="connsiteX81" fmla="*/ 2840754 w 4413413"/>
                <a:gd name="connsiteY81" fmla="*/ 411488 h 5584948"/>
                <a:gd name="connsiteX82" fmla="*/ 2827825 w 4413413"/>
                <a:gd name="connsiteY82" fmla="*/ 428645 h 5584948"/>
                <a:gd name="connsiteX83" fmla="*/ 2852689 w 4413413"/>
                <a:gd name="connsiteY83" fmla="*/ 481108 h 5584948"/>
                <a:gd name="connsiteX84" fmla="*/ 2830311 w 4413413"/>
                <a:gd name="connsiteY84" fmla="*/ 535064 h 5584948"/>
                <a:gd name="connsiteX85" fmla="*/ 2766907 w 4413413"/>
                <a:gd name="connsiteY85" fmla="*/ 558187 h 5584948"/>
                <a:gd name="connsiteX86" fmla="*/ 2733589 w 4413413"/>
                <a:gd name="connsiteY86" fmla="*/ 561420 h 5584948"/>
                <a:gd name="connsiteX87" fmla="*/ 2708725 w 4413413"/>
                <a:gd name="connsiteY87" fmla="*/ 551971 h 5584948"/>
                <a:gd name="connsiteX88" fmla="*/ 2678639 w 4413413"/>
                <a:gd name="connsiteY88" fmla="*/ 568879 h 5584948"/>
                <a:gd name="connsiteX89" fmla="*/ 2703504 w 4413413"/>
                <a:gd name="connsiteY89" fmla="*/ 591505 h 5584948"/>
                <a:gd name="connsiteX90" fmla="*/ 2662229 w 4413413"/>
                <a:gd name="connsiteY90" fmla="*/ 609159 h 5584948"/>
                <a:gd name="connsiteX91" fmla="*/ 2607279 w 4413413"/>
                <a:gd name="connsiteY91" fmla="*/ 605927 h 5584948"/>
                <a:gd name="connsiteX92" fmla="*/ 2526967 w 4413413"/>
                <a:gd name="connsiteY92" fmla="*/ 600954 h 5584948"/>
                <a:gd name="connsiteX93" fmla="*/ 2608025 w 4413413"/>
                <a:gd name="connsiteY93" fmla="*/ 639742 h 5584948"/>
                <a:gd name="connsiteX94" fmla="*/ 2682618 w 4413413"/>
                <a:gd name="connsiteY94" fmla="*/ 644466 h 5584948"/>
                <a:gd name="connsiteX95" fmla="*/ 2650543 w 4413413"/>
                <a:gd name="connsiteY95" fmla="*/ 700411 h 5584948"/>
                <a:gd name="connsiteX96" fmla="*/ 2600814 w 4413413"/>
                <a:gd name="connsiteY96" fmla="*/ 718313 h 5584948"/>
                <a:gd name="connsiteX97" fmla="*/ 2551086 w 4413413"/>
                <a:gd name="connsiteY97" fmla="*/ 735469 h 5584948"/>
                <a:gd name="connsiteX98" fmla="*/ 2476493 w 4413413"/>
                <a:gd name="connsiteY98" fmla="*/ 731988 h 5584948"/>
                <a:gd name="connsiteX99" fmla="*/ 2504589 w 4413413"/>
                <a:gd name="connsiteY99" fmla="*/ 745415 h 5584948"/>
                <a:gd name="connsiteX100" fmla="*/ 2543378 w 4413413"/>
                <a:gd name="connsiteY100" fmla="*/ 761825 h 5584948"/>
                <a:gd name="connsiteX101" fmla="*/ 2516524 w 4413413"/>
                <a:gd name="connsiteY101" fmla="*/ 778982 h 5584948"/>
                <a:gd name="connsiteX102" fmla="*/ 2485444 w 4413413"/>
                <a:gd name="connsiteY102" fmla="*/ 796387 h 5584948"/>
                <a:gd name="connsiteX103" fmla="*/ 2435716 w 4413413"/>
                <a:gd name="connsiteY103" fmla="*/ 865012 h 5584948"/>
                <a:gd name="connsiteX104" fmla="*/ 2413586 w 4413413"/>
                <a:gd name="connsiteY104" fmla="*/ 927919 h 5584948"/>
                <a:gd name="connsiteX105" fmla="*/ 2397176 w 4413413"/>
                <a:gd name="connsiteY105" fmla="*/ 993312 h 5584948"/>
                <a:gd name="connsiteX106" fmla="*/ 2461574 w 4413413"/>
                <a:gd name="connsiteY106" fmla="*/ 1010965 h 5584948"/>
                <a:gd name="connsiteX107" fmla="*/ 2507573 w 4413413"/>
                <a:gd name="connsiteY107" fmla="*/ 1088044 h 5584948"/>
                <a:gd name="connsiteX108" fmla="*/ 2542880 w 4413413"/>
                <a:gd name="connsiteY108" fmla="*/ 1106195 h 5584948"/>
                <a:gd name="connsiteX109" fmla="*/ 2608522 w 4413413"/>
                <a:gd name="connsiteY109" fmla="*/ 1104206 h 5584948"/>
                <a:gd name="connsiteX110" fmla="*/ 2702260 w 4413413"/>
                <a:gd name="connsiteY110" fmla="*/ 1166118 h 5584948"/>
                <a:gd name="connsiteX111" fmla="*/ 2776853 w 4413413"/>
                <a:gd name="connsiteY111" fmla="*/ 1183523 h 5584948"/>
                <a:gd name="connsiteX112" fmla="*/ 2811912 w 4413413"/>
                <a:gd name="connsiteY112" fmla="*/ 1199934 h 5584948"/>
                <a:gd name="connsiteX113" fmla="*/ 2831057 w 4413413"/>
                <a:gd name="connsiteY113" fmla="*/ 1215598 h 5584948"/>
                <a:gd name="connsiteX114" fmla="*/ 2827079 w 4413413"/>
                <a:gd name="connsiteY114" fmla="*/ 1240462 h 5584948"/>
                <a:gd name="connsiteX115" fmla="*/ 2836527 w 4413413"/>
                <a:gd name="connsiteY115" fmla="*/ 1311325 h 5584948"/>
                <a:gd name="connsiteX116" fmla="*/ 2899682 w 4413413"/>
                <a:gd name="connsiteY116" fmla="*/ 1330719 h 5584948"/>
                <a:gd name="connsiteX117" fmla="*/ 2931011 w 4413413"/>
                <a:gd name="connsiteY117" fmla="*/ 1384426 h 5584948"/>
                <a:gd name="connsiteX118" fmla="*/ 2960103 w 4413413"/>
                <a:gd name="connsiteY118" fmla="*/ 1355335 h 5584948"/>
                <a:gd name="connsiteX119" fmla="*/ 2957616 w 4413413"/>
                <a:gd name="connsiteY119" fmla="*/ 1305607 h 5584948"/>
                <a:gd name="connsiteX120" fmla="*/ 2939962 w 4413413"/>
                <a:gd name="connsiteY120" fmla="*/ 1225792 h 5584948"/>
                <a:gd name="connsiteX121" fmla="*/ 2954384 w 4413413"/>
                <a:gd name="connsiteY121" fmla="*/ 1196950 h 5584948"/>
                <a:gd name="connsiteX122" fmla="*/ 2971043 w 4413413"/>
                <a:gd name="connsiteY122" fmla="*/ 1172086 h 5584948"/>
                <a:gd name="connsiteX123" fmla="*/ 3003864 w 4413413"/>
                <a:gd name="connsiteY123" fmla="*/ 1163134 h 5584948"/>
                <a:gd name="connsiteX124" fmla="*/ 3018782 w 4413413"/>
                <a:gd name="connsiteY124" fmla="*/ 1099979 h 5584948"/>
                <a:gd name="connsiteX125" fmla="*/ 3011323 w 4413413"/>
                <a:gd name="connsiteY125" fmla="*/ 1041797 h 5584948"/>
                <a:gd name="connsiteX126" fmla="*/ 2979497 w 4413413"/>
                <a:gd name="connsiteY126" fmla="*/ 984609 h 5584948"/>
                <a:gd name="connsiteX127" fmla="*/ 2982978 w 4413413"/>
                <a:gd name="connsiteY127" fmla="*/ 948805 h 5584948"/>
                <a:gd name="connsiteX128" fmla="*/ 2988199 w 4413413"/>
                <a:gd name="connsiteY128" fmla="*/ 921454 h 5584948"/>
                <a:gd name="connsiteX129" fmla="*/ 2977010 w 4413413"/>
                <a:gd name="connsiteY129" fmla="*/ 877693 h 5584948"/>
                <a:gd name="connsiteX130" fmla="*/ 2977010 w 4413413"/>
                <a:gd name="connsiteY130" fmla="*/ 817024 h 5584948"/>
                <a:gd name="connsiteX131" fmla="*/ 2963584 w 4413413"/>
                <a:gd name="connsiteY131" fmla="*/ 792160 h 5584948"/>
                <a:gd name="connsiteX132" fmla="*/ 3044890 w 4413413"/>
                <a:gd name="connsiteY132" fmla="*/ 792160 h 5584948"/>
                <a:gd name="connsiteX133" fmla="*/ 3102077 w 4413413"/>
                <a:gd name="connsiteY133" fmla="*/ 788679 h 5584948"/>
                <a:gd name="connsiteX134" fmla="*/ 3148076 w 4413413"/>
                <a:gd name="connsiteY134" fmla="*/ 810311 h 5584948"/>
                <a:gd name="connsiteX135" fmla="*/ 3183881 w 4413413"/>
                <a:gd name="connsiteY135" fmla="*/ 835175 h 5584948"/>
                <a:gd name="connsiteX136" fmla="*/ 3218939 w 4413413"/>
                <a:gd name="connsiteY136" fmla="*/ 857304 h 5584948"/>
                <a:gd name="connsiteX137" fmla="*/ 3259965 w 4413413"/>
                <a:gd name="connsiteY137" fmla="*/ 866007 h 5584948"/>
                <a:gd name="connsiteX138" fmla="*/ 3248528 w 4413413"/>
                <a:gd name="connsiteY138" fmla="*/ 900817 h 5584948"/>
                <a:gd name="connsiteX139" fmla="*/ 3246041 w 4413413"/>
                <a:gd name="connsiteY139" fmla="*/ 957507 h 5584948"/>
                <a:gd name="connsiteX140" fmla="*/ 3260960 w 4413413"/>
                <a:gd name="connsiteY140" fmla="*/ 970188 h 5584948"/>
                <a:gd name="connsiteX141" fmla="*/ 3320634 w 4413413"/>
                <a:gd name="connsiteY141" fmla="*/ 1002760 h 5584948"/>
                <a:gd name="connsiteX142" fmla="*/ 3361411 w 4413413"/>
                <a:gd name="connsiteY142" fmla="*/ 988339 h 5584948"/>
                <a:gd name="connsiteX143" fmla="*/ 3381800 w 4413413"/>
                <a:gd name="connsiteY143" fmla="*/ 967950 h 5584948"/>
                <a:gd name="connsiteX144" fmla="*/ 3399702 w 4413413"/>
                <a:gd name="connsiteY144" fmla="*/ 965712 h 5584948"/>
                <a:gd name="connsiteX145" fmla="*/ 3394730 w 4413413"/>
                <a:gd name="connsiteY145" fmla="*/ 937616 h 5584948"/>
                <a:gd name="connsiteX146" fmla="*/ 3424318 w 4413413"/>
                <a:gd name="connsiteY146" fmla="*/ 892611 h 5584948"/>
                <a:gd name="connsiteX147" fmla="*/ 3454404 w 4413413"/>
                <a:gd name="connsiteY147" fmla="*/ 923443 h 5584948"/>
                <a:gd name="connsiteX148" fmla="*/ 3510100 w 4413413"/>
                <a:gd name="connsiteY148" fmla="*/ 1029116 h 5584948"/>
                <a:gd name="connsiteX149" fmla="*/ 3521289 w 4413413"/>
                <a:gd name="connsiteY149" fmla="*/ 1071385 h 5584948"/>
                <a:gd name="connsiteX150" fmla="*/ 3521289 w 4413413"/>
                <a:gd name="connsiteY150" fmla="*/ 1108930 h 5584948"/>
                <a:gd name="connsiteX151" fmla="*/ 3555850 w 4413413"/>
                <a:gd name="connsiteY151" fmla="*/ 1148713 h 5584948"/>
                <a:gd name="connsiteX152" fmla="*/ 3555850 w 4413413"/>
                <a:gd name="connsiteY152" fmla="*/ 1168107 h 5584948"/>
                <a:gd name="connsiteX153" fmla="*/ 3601600 w 4413413"/>
                <a:gd name="connsiteY153" fmla="*/ 1168107 h 5584948"/>
                <a:gd name="connsiteX154" fmla="*/ 3649588 w 4413413"/>
                <a:gd name="connsiteY154" fmla="*/ 1192972 h 5584948"/>
                <a:gd name="connsiteX155" fmla="*/ 3643621 w 4413413"/>
                <a:gd name="connsiteY155" fmla="*/ 1214603 h 5584948"/>
                <a:gd name="connsiteX156" fmla="*/ 3602346 w 4413413"/>
                <a:gd name="connsiteY156" fmla="*/ 1231262 h 5584948"/>
                <a:gd name="connsiteX157" fmla="*/ 3581460 w 4413413"/>
                <a:gd name="connsiteY157" fmla="*/ 1253392 h 5584948"/>
                <a:gd name="connsiteX158" fmla="*/ 3591406 w 4413413"/>
                <a:gd name="connsiteY158" fmla="*/ 1263586 h 5584948"/>
                <a:gd name="connsiteX159" fmla="*/ 3641134 w 4413413"/>
                <a:gd name="connsiteY159" fmla="*/ 1238722 h 5584948"/>
                <a:gd name="connsiteX160" fmla="*/ 3659036 w 4413413"/>
                <a:gd name="connsiteY160" fmla="*/ 1236235 h 5584948"/>
                <a:gd name="connsiteX161" fmla="*/ 3706279 w 4413413"/>
                <a:gd name="connsiteY161" fmla="*/ 1248419 h 5584948"/>
                <a:gd name="connsiteX162" fmla="*/ 3715478 w 4413413"/>
                <a:gd name="connsiteY162" fmla="*/ 1277510 h 5584948"/>
                <a:gd name="connsiteX163" fmla="*/ 3713986 w 4413413"/>
                <a:gd name="connsiteY163" fmla="*/ 1312071 h 5584948"/>
                <a:gd name="connsiteX164" fmla="*/ 3693598 w 4413413"/>
                <a:gd name="connsiteY164" fmla="*/ 1351357 h 5584948"/>
                <a:gd name="connsiteX165" fmla="*/ 3636410 w 4413413"/>
                <a:gd name="connsiteY165" fmla="*/ 1372740 h 5584948"/>
                <a:gd name="connsiteX166" fmla="*/ 3576239 w 4413413"/>
                <a:gd name="connsiteY166" fmla="*/ 1411031 h 5584948"/>
                <a:gd name="connsiteX167" fmla="*/ 3519051 w 4413413"/>
                <a:gd name="connsiteY167" fmla="*/ 1425950 h 5584948"/>
                <a:gd name="connsiteX168" fmla="*/ 3494187 w 4413413"/>
                <a:gd name="connsiteY168" fmla="*/ 1415009 h 5584948"/>
                <a:gd name="connsiteX169" fmla="*/ 3456393 w 4413413"/>
                <a:gd name="connsiteY169" fmla="*/ 1429431 h 5584948"/>
                <a:gd name="connsiteX170" fmla="*/ 3354449 w 4413413"/>
                <a:gd name="connsiteY170" fmla="*/ 1438879 h 5584948"/>
                <a:gd name="connsiteX171" fmla="*/ 3332818 w 4413413"/>
                <a:gd name="connsiteY171" fmla="*/ 1474683 h 5584948"/>
                <a:gd name="connsiteX172" fmla="*/ 3300245 w 4413413"/>
                <a:gd name="connsiteY172" fmla="*/ 1488110 h 5584948"/>
                <a:gd name="connsiteX173" fmla="*/ 3241566 w 4413413"/>
                <a:gd name="connsiteY173" fmla="*/ 1554995 h 5584948"/>
                <a:gd name="connsiteX174" fmla="*/ 3193578 w 4413413"/>
                <a:gd name="connsiteY174" fmla="*/ 1611934 h 5584948"/>
                <a:gd name="connsiteX175" fmla="*/ 3242063 w 4413413"/>
                <a:gd name="connsiteY175" fmla="*/ 1575632 h 5584948"/>
                <a:gd name="connsiteX176" fmla="*/ 3332818 w 4413413"/>
                <a:gd name="connsiteY176" fmla="*/ 1505267 h 5584948"/>
                <a:gd name="connsiteX177" fmla="*/ 3398708 w 4413413"/>
                <a:gd name="connsiteY177" fmla="*/ 1476921 h 5584948"/>
                <a:gd name="connsiteX178" fmla="*/ 3430783 w 4413413"/>
                <a:gd name="connsiteY178" fmla="*/ 1506261 h 5584948"/>
                <a:gd name="connsiteX179" fmla="*/ 3407410 w 4413413"/>
                <a:gd name="connsiteY179" fmla="*/ 1537839 h 5584948"/>
                <a:gd name="connsiteX180" fmla="*/ 3370611 w 4413413"/>
                <a:gd name="connsiteY180" fmla="*/ 1544055 h 5584948"/>
                <a:gd name="connsiteX181" fmla="*/ 3395475 w 4413413"/>
                <a:gd name="connsiteY181" fmla="*/ 1568919 h 5584948"/>
                <a:gd name="connsiteX182" fmla="*/ 3407410 w 4413413"/>
                <a:gd name="connsiteY182" fmla="*/ 1593783 h 5584948"/>
                <a:gd name="connsiteX183" fmla="*/ 3429291 w 4413413"/>
                <a:gd name="connsiteY183" fmla="*/ 1635804 h 5584948"/>
                <a:gd name="connsiteX184" fmla="*/ 3500154 w 4413413"/>
                <a:gd name="connsiteY184" fmla="*/ 1660668 h 5584948"/>
                <a:gd name="connsiteX185" fmla="*/ 3519051 w 4413413"/>
                <a:gd name="connsiteY185" fmla="*/ 1667133 h 5584948"/>
                <a:gd name="connsiteX186" fmla="*/ 3532726 w 4413413"/>
                <a:gd name="connsiteY186" fmla="*/ 1636053 h 5584948"/>
                <a:gd name="connsiteX187" fmla="*/ 3548142 w 4413413"/>
                <a:gd name="connsiteY187" fmla="*/ 1603978 h 5584948"/>
                <a:gd name="connsiteX188" fmla="*/ 3564304 w 4413413"/>
                <a:gd name="connsiteY188" fmla="*/ 1607956 h 5584948"/>
                <a:gd name="connsiteX189" fmla="*/ 3545904 w 4413413"/>
                <a:gd name="connsiteY189" fmla="*/ 1663403 h 5584948"/>
                <a:gd name="connsiteX190" fmla="*/ 3537202 w 4413413"/>
                <a:gd name="connsiteY190" fmla="*/ 1684289 h 5584948"/>
                <a:gd name="connsiteX191" fmla="*/ 3494684 w 4413413"/>
                <a:gd name="connsiteY191" fmla="*/ 1707661 h 5584948"/>
                <a:gd name="connsiteX192" fmla="*/ 3449680 w 4413413"/>
                <a:gd name="connsiteY192" fmla="*/ 1726310 h 5584948"/>
                <a:gd name="connsiteX193" fmla="*/ 3418599 w 4413413"/>
                <a:gd name="connsiteY193" fmla="*/ 1741974 h 5584948"/>
                <a:gd name="connsiteX194" fmla="*/ 3377822 w 4413413"/>
                <a:gd name="connsiteY194" fmla="*/ 1772806 h 5584948"/>
                <a:gd name="connsiteX195" fmla="*/ 3372600 w 4413413"/>
                <a:gd name="connsiteY195" fmla="*/ 1752914 h 5584948"/>
                <a:gd name="connsiteX196" fmla="*/ 3406416 w 4413413"/>
                <a:gd name="connsiteY196" fmla="*/ 1710148 h 5584948"/>
                <a:gd name="connsiteX197" fmla="*/ 3439982 w 4413413"/>
                <a:gd name="connsiteY197" fmla="*/ 1703683 h 5584948"/>
                <a:gd name="connsiteX198" fmla="*/ 3455896 w 4413413"/>
                <a:gd name="connsiteY198" fmla="*/ 1689262 h 5584948"/>
                <a:gd name="connsiteX199" fmla="*/ 3431031 w 4413413"/>
                <a:gd name="connsiteY199" fmla="*/ 1681554 h 5584948"/>
                <a:gd name="connsiteX200" fmla="*/ 3427302 w 4413413"/>
                <a:gd name="connsiteY200" fmla="*/ 1664398 h 5584948"/>
                <a:gd name="connsiteX201" fmla="*/ 3410145 w 4413413"/>
                <a:gd name="connsiteY201" fmla="*/ 1673597 h 5584948"/>
                <a:gd name="connsiteX202" fmla="*/ 3377822 w 4413413"/>
                <a:gd name="connsiteY202" fmla="*/ 1688019 h 5584948"/>
                <a:gd name="connsiteX203" fmla="*/ 3370611 w 4413413"/>
                <a:gd name="connsiteY203" fmla="*/ 1695975 h 5584948"/>
                <a:gd name="connsiteX204" fmla="*/ 3344255 w 4413413"/>
                <a:gd name="connsiteY204" fmla="*/ 1700451 h 5584948"/>
                <a:gd name="connsiteX205" fmla="*/ 3312926 w 4413413"/>
                <a:gd name="connsiteY205" fmla="*/ 1729791 h 5584948"/>
                <a:gd name="connsiteX206" fmla="*/ 3293532 w 4413413"/>
                <a:gd name="connsiteY206" fmla="*/ 1737996 h 5584948"/>
                <a:gd name="connsiteX207" fmla="*/ 3279359 w 4413413"/>
                <a:gd name="connsiteY207" fmla="*/ 1734764 h 5584948"/>
                <a:gd name="connsiteX208" fmla="*/ 3259219 w 4413413"/>
                <a:gd name="connsiteY208" fmla="*/ 1752914 h 5584948"/>
                <a:gd name="connsiteX209" fmla="*/ 3224658 w 4413413"/>
                <a:gd name="connsiteY209" fmla="*/ 1808859 h 5584948"/>
                <a:gd name="connsiteX210" fmla="*/ 3226150 w 4413413"/>
                <a:gd name="connsiteY210" fmla="*/ 1871268 h 5584948"/>
                <a:gd name="connsiteX211" fmla="*/ 3201286 w 4413413"/>
                <a:gd name="connsiteY211" fmla="*/ 1871268 h 5584948"/>
                <a:gd name="connsiteX212" fmla="*/ 3167719 w 4413413"/>
                <a:gd name="connsiteY212" fmla="*/ 1896133 h 5584948"/>
                <a:gd name="connsiteX213" fmla="*/ 3113018 w 4413413"/>
                <a:gd name="connsiteY213" fmla="*/ 1916521 h 5584948"/>
                <a:gd name="connsiteX214" fmla="*/ 3101829 w 4413413"/>
                <a:gd name="connsiteY214" fmla="*/ 1950834 h 5584948"/>
                <a:gd name="connsiteX215" fmla="*/ 3079451 w 4413413"/>
                <a:gd name="connsiteY215" fmla="*/ 2003546 h 5584948"/>
                <a:gd name="connsiteX216" fmla="*/ 3070748 w 4413413"/>
                <a:gd name="connsiteY216" fmla="*/ 1978682 h 5584948"/>
                <a:gd name="connsiteX217" fmla="*/ 3059560 w 4413413"/>
                <a:gd name="connsiteY217" fmla="*/ 1957796 h 5584948"/>
                <a:gd name="connsiteX218" fmla="*/ 3064284 w 4413413"/>
                <a:gd name="connsiteY218" fmla="*/ 1988130 h 5584948"/>
                <a:gd name="connsiteX219" fmla="*/ 3074478 w 4413413"/>
                <a:gd name="connsiteY219" fmla="*/ 2035372 h 5584948"/>
                <a:gd name="connsiteX220" fmla="*/ 3051852 w 4413413"/>
                <a:gd name="connsiteY220" fmla="*/ 2078636 h 5584948"/>
                <a:gd name="connsiteX221" fmla="*/ 3054089 w 4413413"/>
                <a:gd name="connsiteY221" fmla="*/ 2053772 h 5584948"/>
                <a:gd name="connsiteX222" fmla="*/ 3042900 w 4413413"/>
                <a:gd name="connsiteY222" fmla="*/ 2032389 h 5584948"/>
                <a:gd name="connsiteX223" fmla="*/ 3045387 w 4413413"/>
                <a:gd name="connsiteY223" fmla="*/ 1986638 h 5584948"/>
                <a:gd name="connsiteX224" fmla="*/ 3029225 w 4413413"/>
                <a:gd name="connsiteY224" fmla="*/ 1992854 h 5584948"/>
                <a:gd name="connsiteX225" fmla="*/ 3027982 w 4413413"/>
                <a:gd name="connsiteY225" fmla="*/ 2055264 h 5584948"/>
                <a:gd name="connsiteX226" fmla="*/ 3027982 w 4413413"/>
                <a:gd name="connsiteY226" fmla="*/ 2098528 h 5584948"/>
                <a:gd name="connsiteX227" fmla="*/ 3020523 w 4413413"/>
                <a:gd name="connsiteY227" fmla="*/ 2142289 h 5584948"/>
                <a:gd name="connsiteX228" fmla="*/ 3039917 w 4413413"/>
                <a:gd name="connsiteY228" fmla="*/ 2153478 h 5584948"/>
                <a:gd name="connsiteX229" fmla="*/ 3025495 w 4413413"/>
                <a:gd name="connsiteY229" fmla="*/ 2164418 h 5584948"/>
                <a:gd name="connsiteX230" fmla="*/ 3025495 w 4413413"/>
                <a:gd name="connsiteY230" fmla="*/ 2180082 h 5584948"/>
                <a:gd name="connsiteX231" fmla="*/ 3031711 w 4413413"/>
                <a:gd name="connsiteY231" fmla="*/ 2185055 h 5584948"/>
                <a:gd name="connsiteX232" fmla="*/ 3009831 w 4413413"/>
                <a:gd name="connsiteY232" fmla="*/ 2200471 h 5584948"/>
                <a:gd name="connsiteX233" fmla="*/ 2988696 w 4413413"/>
                <a:gd name="connsiteY233" fmla="*/ 2207184 h 5584948"/>
                <a:gd name="connsiteX234" fmla="*/ 2966816 w 4413413"/>
                <a:gd name="connsiteY234" fmla="*/ 2234784 h 5584948"/>
                <a:gd name="connsiteX235" fmla="*/ 2943941 w 4413413"/>
                <a:gd name="connsiteY235" fmla="*/ 2248708 h 5584948"/>
                <a:gd name="connsiteX236" fmla="*/ 2921314 w 4413413"/>
                <a:gd name="connsiteY236" fmla="*/ 2270837 h 5584948"/>
                <a:gd name="connsiteX237" fmla="*/ 2874321 w 4413413"/>
                <a:gd name="connsiteY237" fmla="*/ 2309874 h 5584948"/>
                <a:gd name="connsiteX238" fmla="*/ 2858408 w 4413413"/>
                <a:gd name="connsiteY238" fmla="*/ 2359602 h 5584948"/>
                <a:gd name="connsiteX239" fmla="*/ 2888245 w 4413413"/>
                <a:gd name="connsiteY239" fmla="*/ 2483923 h 5584948"/>
                <a:gd name="connsiteX240" fmla="*/ 2906147 w 4413413"/>
                <a:gd name="connsiteY240" fmla="*/ 2533652 h 5584948"/>
                <a:gd name="connsiteX241" fmla="*/ 2887748 w 4413413"/>
                <a:gd name="connsiteY241" fmla="*/ 2576916 h 5584948"/>
                <a:gd name="connsiteX242" fmla="*/ 2857910 w 4413413"/>
                <a:gd name="connsiteY242" fmla="*/ 2559262 h 5584948"/>
                <a:gd name="connsiteX243" fmla="*/ 2841251 w 4413413"/>
                <a:gd name="connsiteY243" fmla="*/ 2519977 h 5584948"/>
                <a:gd name="connsiteX244" fmla="*/ 2827327 w 4413413"/>
                <a:gd name="connsiteY244" fmla="*/ 2474972 h 5584948"/>
                <a:gd name="connsiteX245" fmla="*/ 2815641 w 4413413"/>
                <a:gd name="connsiteY245" fmla="*/ 2421017 h 5584948"/>
                <a:gd name="connsiteX246" fmla="*/ 2769642 w 4413413"/>
                <a:gd name="connsiteY246" fmla="*/ 2390682 h 5584948"/>
                <a:gd name="connsiteX247" fmla="*/ 2739557 w 4413413"/>
                <a:gd name="connsiteY247" fmla="*/ 2390682 h 5584948"/>
                <a:gd name="connsiteX248" fmla="*/ 2676401 w 4413413"/>
                <a:gd name="connsiteY248" fmla="*/ 2382726 h 5584948"/>
                <a:gd name="connsiteX249" fmla="*/ 2594598 w 4413413"/>
                <a:gd name="connsiteY249" fmla="*/ 2382726 h 5584948"/>
                <a:gd name="connsiteX250" fmla="*/ 2575204 w 4413413"/>
                <a:gd name="connsiteY250" fmla="*/ 2393915 h 5584948"/>
                <a:gd name="connsiteX251" fmla="*/ 2590371 w 4413413"/>
                <a:gd name="connsiteY251" fmla="*/ 2408336 h 5584948"/>
                <a:gd name="connsiteX252" fmla="*/ 2605787 w 4413413"/>
                <a:gd name="connsiteY252" fmla="*/ 2428228 h 5584948"/>
                <a:gd name="connsiteX253" fmla="*/ 2580923 w 4413413"/>
                <a:gd name="connsiteY253" fmla="*/ 2420520 h 5584948"/>
                <a:gd name="connsiteX254" fmla="*/ 2552329 w 4413413"/>
                <a:gd name="connsiteY254" fmla="*/ 2426984 h 5584948"/>
                <a:gd name="connsiteX255" fmla="*/ 2524232 w 4413413"/>
                <a:gd name="connsiteY255" fmla="*/ 2412066 h 5584948"/>
                <a:gd name="connsiteX256" fmla="*/ 2497130 w 4413413"/>
                <a:gd name="connsiteY256" fmla="*/ 2409331 h 5584948"/>
                <a:gd name="connsiteX257" fmla="*/ 2456601 w 4413413"/>
                <a:gd name="connsiteY257" fmla="*/ 2397893 h 5584948"/>
                <a:gd name="connsiteX258" fmla="*/ 2365847 w 4413413"/>
                <a:gd name="connsiteY258" fmla="*/ 2452097 h 5584948"/>
                <a:gd name="connsiteX259" fmla="*/ 2316119 w 4413413"/>
                <a:gd name="connsiteY259" fmla="*/ 2503566 h 5584948"/>
                <a:gd name="connsiteX260" fmla="*/ 2329794 w 4413413"/>
                <a:gd name="connsiteY260" fmla="*/ 2541857 h 5584948"/>
                <a:gd name="connsiteX261" fmla="*/ 2336507 w 4413413"/>
                <a:gd name="connsiteY261" fmla="*/ 2573186 h 5584948"/>
                <a:gd name="connsiteX262" fmla="*/ 2306919 w 4413413"/>
                <a:gd name="connsiteY262" fmla="*/ 2633606 h 5584948"/>
                <a:gd name="connsiteX263" fmla="*/ 2318108 w 4413413"/>
                <a:gd name="connsiteY263" fmla="*/ 2712923 h 5584948"/>
                <a:gd name="connsiteX264" fmla="*/ 2363609 w 4413413"/>
                <a:gd name="connsiteY264" fmla="*/ 2779808 h 5584948"/>
                <a:gd name="connsiteX265" fmla="*/ 2398668 w 4413413"/>
                <a:gd name="connsiteY265" fmla="*/ 2811883 h 5584948"/>
                <a:gd name="connsiteX266" fmla="*/ 2418062 w 4413413"/>
                <a:gd name="connsiteY266" fmla="*/ 2824066 h 5584948"/>
                <a:gd name="connsiteX267" fmla="*/ 2440440 w 4413413"/>
                <a:gd name="connsiteY267" fmla="*/ 2826801 h 5584948"/>
                <a:gd name="connsiteX268" fmla="*/ 2485195 w 4413413"/>
                <a:gd name="connsiteY268" fmla="*/ 2814618 h 5584948"/>
                <a:gd name="connsiteX269" fmla="*/ 2517767 w 4413413"/>
                <a:gd name="connsiteY269" fmla="*/ 2821828 h 5584948"/>
                <a:gd name="connsiteX270" fmla="*/ 2525973 w 4413413"/>
                <a:gd name="connsiteY270" fmla="*/ 2821828 h 5584948"/>
                <a:gd name="connsiteX271" fmla="*/ 2533929 w 4413413"/>
                <a:gd name="connsiteY271" fmla="*/ 2801191 h 5584948"/>
                <a:gd name="connsiteX272" fmla="*/ 2556058 w 4413413"/>
                <a:gd name="connsiteY272" fmla="*/ 2759171 h 5584948"/>
                <a:gd name="connsiteX273" fmla="*/ 2575950 w 4413413"/>
                <a:gd name="connsiteY273" fmla="*/ 2716653 h 5584948"/>
                <a:gd name="connsiteX274" fmla="*/ 2662229 w 4413413"/>
                <a:gd name="connsiteY274" fmla="*/ 2708448 h 5584948"/>
                <a:gd name="connsiteX275" fmla="*/ 2671926 w 4413413"/>
                <a:gd name="connsiteY275" fmla="*/ 2744252 h 5584948"/>
                <a:gd name="connsiteX276" fmla="*/ 2659742 w 4413413"/>
                <a:gd name="connsiteY276" fmla="*/ 2776327 h 5584948"/>
                <a:gd name="connsiteX277" fmla="*/ 2653029 w 4413413"/>
                <a:gd name="connsiteY277" fmla="*/ 2796964 h 5584948"/>
                <a:gd name="connsiteX278" fmla="*/ 2644824 w 4413413"/>
                <a:gd name="connsiteY278" fmla="*/ 2800197 h 5584948"/>
                <a:gd name="connsiteX279" fmla="*/ 2626922 w 4413413"/>
                <a:gd name="connsiteY279" fmla="*/ 2816856 h 5584948"/>
                <a:gd name="connsiteX280" fmla="*/ 2633635 w 4413413"/>
                <a:gd name="connsiteY280" fmla="*/ 2837244 h 5584948"/>
                <a:gd name="connsiteX281" fmla="*/ 2632143 w 4413413"/>
                <a:gd name="connsiteY281" fmla="*/ 2865590 h 5584948"/>
                <a:gd name="connsiteX282" fmla="*/ 2597830 w 4413413"/>
                <a:gd name="connsiteY282" fmla="*/ 2901394 h 5584948"/>
                <a:gd name="connsiteX283" fmla="*/ 2628662 w 4413413"/>
                <a:gd name="connsiteY283" fmla="*/ 2908605 h 5584948"/>
                <a:gd name="connsiteX284" fmla="*/ 2688834 w 4413413"/>
                <a:gd name="connsiteY284" fmla="*/ 2917556 h 5584948"/>
                <a:gd name="connsiteX285" fmla="*/ 2772377 w 4413413"/>
                <a:gd name="connsiteY285" fmla="*/ 2923772 h 5584948"/>
                <a:gd name="connsiteX286" fmla="*/ 2791523 w 4413413"/>
                <a:gd name="connsiteY286" fmla="*/ 2958085 h 5584948"/>
                <a:gd name="connsiteX287" fmla="*/ 2794755 w 4413413"/>
                <a:gd name="connsiteY287" fmla="*/ 3023975 h 5584948"/>
                <a:gd name="connsiteX288" fmla="*/ 2773123 w 4413413"/>
                <a:gd name="connsiteY288" fmla="*/ 3081909 h 5584948"/>
                <a:gd name="connsiteX289" fmla="*/ 2816884 w 4413413"/>
                <a:gd name="connsiteY289" fmla="*/ 3131637 h 5584948"/>
                <a:gd name="connsiteX290" fmla="*/ 2875067 w 4413413"/>
                <a:gd name="connsiteY290" fmla="*/ 3158739 h 5584948"/>
                <a:gd name="connsiteX291" fmla="*/ 2953638 w 4413413"/>
                <a:gd name="connsiteY291" fmla="*/ 3142577 h 5584948"/>
                <a:gd name="connsiteX292" fmla="*/ 3010826 w 4413413"/>
                <a:gd name="connsiteY292" fmla="*/ 3180122 h 5584948"/>
                <a:gd name="connsiteX293" fmla="*/ 3035690 w 4413413"/>
                <a:gd name="connsiteY293" fmla="*/ 3126664 h 5584948"/>
                <a:gd name="connsiteX294" fmla="*/ 3082186 w 4413413"/>
                <a:gd name="connsiteY294" fmla="*/ 3076936 h 5584948"/>
                <a:gd name="connsiteX295" fmla="*/ 3159762 w 4413413"/>
                <a:gd name="connsiteY295" fmla="*/ 3052071 h 5584948"/>
                <a:gd name="connsiteX296" fmla="*/ 3216950 w 4413413"/>
                <a:gd name="connsiteY296" fmla="*/ 3050331 h 5584948"/>
                <a:gd name="connsiteX297" fmla="*/ 3341271 w 4413413"/>
                <a:gd name="connsiteY297" fmla="*/ 3071963 h 5584948"/>
                <a:gd name="connsiteX298" fmla="*/ 3501149 w 4413413"/>
                <a:gd name="connsiteY298" fmla="*/ 3104535 h 5584948"/>
                <a:gd name="connsiteX299" fmla="*/ 3575741 w 4413413"/>
                <a:gd name="connsiteY299" fmla="*/ 3181117 h 5584948"/>
                <a:gd name="connsiteX300" fmla="*/ 3662020 w 4413413"/>
                <a:gd name="connsiteY300" fmla="*/ 3249742 h 5584948"/>
                <a:gd name="connsiteX301" fmla="*/ 3791066 w 4413413"/>
                <a:gd name="connsiteY301" fmla="*/ 3284055 h 5584948"/>
                <a:gd name="connsiteX302" fmla="*/ 3840794 w 4413413"/>
                <a:gd name="connsiteY302" fmla="*/ 3345469 h 5584948"/>
                <a:gd name="connsiteX303" fmla="*/ 3890523 w 4413413"/>
                <a:gd name="connsiteY303" fmla="*/ 3386993 h 5584948"/>
                <a:gd name="connsiteX304" fmla="*/ 3945721 w 4413413"/>
                <a:gd name="connsiteY304" fmla="*/ 3448407 h 5584948"/>
                <a:gd name="connsiteX305" fmla="*/ 3984261 w 4413413"/>
                <a:gd name="connsiteY305" fmla="*/ 3503358 h 5584948"/>
                <a:gd name="connsiteX306" fmla="*/ 4227682 w 4413413"/>
                <a:gd name="connsiteY306" fmla="*/ 3576459 h 5584948"/>
                <a:gd name="connsiteX307" fmla="*/ 4341063 w 4413413"/>
                <a:gd name="connsiteY307" fmla="*/ 3645084 h 5584948"/>
                <a:gd name="connsiteX308" fmla="*/ 4393526 w 4413413"/>
                <a:gd name="connsiteY308" fmla="*/ 3647073 h 5584948"/>
                <a:gd name="connsiteX309" fmla="*/ 4401234 w 4413413"/>
                <a:gd name="connsiteY309" fmla="*/ 3711969 h 5584948"/>
                <a:gd name="connsiteX310" fmla="*/ 4407948 w 4413413"/>
                <a:gd name="connsiteY310" fmla="*/ 3756227 h 5584948"/>
                <a:gd name="connsiteX311" fmla="*/ 4350760 w 4413413"/>
                <a:gd name="connsiteY311" fmla="*/ 3839273 h 5584948"/>
                <a:gd name="connsiteX312" fmla="*/ 4291583 w 4413413"/>
                <a:gd name="connsiteY312" fmla="*/ 3883532 h 5584948"/>
                <a:gd name="connsiteX313" fmla="*/ 4275173 w 4413413"/>
                <a:gd name="connsiteY313" fmla="*/ 3901434 h 5584948"/>
                <a:gd name="connsiteX314" fmla="*/ 4263486 w 4413413"/>
                <a:gd name="connsiteY314" fmla="*/ 3951163 h 5584948"/>
                <a:gd name="connsiteX315" fmla="*/ 4260751 w 4413413"/>
                <a:gd name="connsiteY315" fmla="*/ 4018048 h 5584948"/>
                <a:gd name="connsiteX316" fmla="*/ 4254784 w 4413413"/>
                <a:gd name="connsiteY316" fmla="*/ 4149828 h 5584948"/>
                <a:gd name="connsiteX317" fmla="*/ 4176213 w 4413413"/>
                <a:gd name="connsiteY317" fmla="*/ 4178671 h 5584948"/>
                <a:gd name="connsiteX318" fmla="*/ 4103609 w 4413413"/>
                <a:gd name="connsiteY318" fmla="*/ 4269923 h 5584948"/>
                <a:gd name="connsiteX319" fmla="*/ 4007633 w 4413413"/>
                <a:gd name="connsiteY319" fmla="*/ 4319651 h 5584948"/>
                <a:gd name="connsiteX320" fmla="*/ 3973569 w 4413413"/>
                <a:gd name="connsiteY320" fmla="*/ 4369380 h 5584948"/>
                <a:gd name="connsiteX321" fmla="*/ 3937765 w 4413413"/>
                <a:gd name="connsiteY321" fmla="*/ 4477788 h 5584948"/>
                <a:gd name="connsiteX322" fmla="*/ 3858448 w 4413413"/>
                <a:gd name="connsiteY322" fmla="*/ 4569785 h 5584948"/>
                <a:gd name="connsiteX323" fmla="*/ 3761477 w 4413413"/>
                <a:gd name="connsiteY323" fmla="*/ 4689134 h 5584948"/>
                <a:gd name="connsiteX324" fmla="*/ 3732883 w 4413413"/>
                <a:gd name="connsiteY324" fmla="*/ 4721457 h 5584948"/>
                <a:gd name="connsiteX325" fmla="*/ 3667739 w 4413413"/>
                <a:gd name="connsiteY325" fmla="*/ 4718722 h 5584948"/>
                <a:gd name="connsiteX326" fmla="*/ 3671220 w 4413413"/>
                <a:gd name="connsiteY326" fmla="*/ 4735132 h 5584948"/>
                <a:gd name="connsiteX327" fmla="*/ 3666496 w 4413413"/>
                <a:gd name="connsiteY327" fmla="*/ 4786353 h 5584948"/>
                <a:gd name="connsiteX328" fmla="*/ 3597870 w 4413413"/>
                <a:gd name="connsiteY328" fmla="*/ 4814201 h 5584948"/>
                <a:gd name="connsiteX329" fmla="*/ 3550131 w 4413413"/>
                <a:gd name="connsiteY329" fmla="*/ 4806990 h 5584948"/>
                <a:gd name="connsiteX330" fmla="*/ 3523029 w 4413413"/>
                <a:gd name="connsiteY330" fmla="*/ 4854978 h 5584948"/>
                <a:gd name="connsiteX331" fmla="*/ 3470565 w 4413413"/>
                <a:gd name="connsiteY331" fmla="*/ 4877605 h 5584948"/>
                <a:gd name="connsiteX332" fmla="*/ 3486727 w 4413413"/>
                <a:gd name="connsiteY332" fmla="*/ 4968111 h 5584948"/>
                <a:gd name="connsiteX333" fmla="*/ 3379562 w 4413413"/>
                <a:gd name="connsiteY333" fmla="*/ 5090691 h 5584948"/>
                <a:gd name="connsiteX334" fmla="*/ 3358179 w 4413413"/>
                <a:gd name="connsiteY334" fmla="*/ 5131220 h 5584948"/>
                <a:gd name="connsiteX335" fmla="*/ 3373844 w 4413413"/>
                <a:gd name="connsiteY335" fmla="*/ 5199845 h 5584948"/>
                <a:gd name="connsiteX336" fmla="*/ 3352460 w 4413413"/>
                <a:gd name="connsiteY336" fmla="*/ 5241369 h 5584948"/>
                <a:gd name="connsiteX337" fmla="*/ 3299997 w 4413413"/>
                <a:gd name="connsiteY337" fmla="*/ 5299302 h 5584948"/>
                <a:gd name="connsiteX338" fmla="*/ 3261208 w 4413413"/>
                <a:gd name="connsiteY338" fmla="*/ 5362458 h 5584948"/>
                <a:gd name="connsiteX339" fmla="*/ 3286073 w 4413413"/>
                <a:gd name="connsiteY339" fmla="*/ 5473352 h 5584948"/>
                <a:gd name="connsiteX340" fmla="*/ 3378071 w 4413413"/>
                <a:gd name="connsiteY340" fmla="*/ 5536507 h 5584948"/>
                <a:gd name="connsiteX341" fmla="*/ 3454652 w 4413413"/>
                <a:gd name="connsiteY341" fmla="*/ 5557393 h 5584948"/>
                <a:gd name="connsiteX342" fmla="*/ 3396470 w 4413413"/>
                <a:gd name="connsiteY342" fmla="*/ 5573555 h 5584948"/>
                <a:gd name="connsiteX343" fmla="*/ 3298505 w 4413413"/>
                <a:gd name="connsiteY343" fmla="*/ 5582755 h 5584948"/>
                <a:gd name="connsiteX344" fmla="*/ 3178659 w 4413413"/>
                <a:gd name="connsiteY344" fmla="*/ 5517362 h 5584948"/>
                <a:gd name="connsiteX345" fmla="*/ 3104066 w 4413413"/>
                <a:gd name="connsiteY345" fmla="*/ 5439786 h 5584948"/>
                <a:gd name="connsiteX346" fmla="*/ 3063289 w 4413413"/>
                <a:gd name="connsiteY346" fmla="*/ 5340329 h 5584948"/>
                <a:gd name="connsiteX347" fmla="*/ 3066273 w 4413413"/>
                <a:gd name="connsiteY347" fmla="*/ 5185176 h 5584948"/>
                <a:gd name="connsiteX348" fmla="*/ 3092380 w 4413413"/>
                <a:gd name="connsiteY348" fmla="*/ 4978305 h 5584948"/>
                <a:gd name="connsiteX349" fmla="*/ 3154292 w 4413413"/>
                <a:gd name="connsiteY349" fmla="*/ 4662529 h 5584948"/>
                <a:gd name="connsiteX350" fmla="*/ 3218442 w 4413413"/>
                <a:gd name="connsiteY350" fmla="*/ 4348742 h 5584948"/>
                <a:gd name="connsiteX351" fmla="*/ 3232863 w 4413413"/>
                <a:gd name="connsiteY351" fmla="*/ 4251274 h 5584948"/>
                <a:gd name="connsiteX352" fmla="*/ 3235847 w 4413413"/>
                <a:gd name="connsiteY352" fmla="*/ 4141125 h 5584948"/>
                <a:gd name="connsiteX353" fmla="*/ 3222172 w 4413413"/>
                <a:gd name="connsiteY353" fmla="*/ 4101591 h 5584948"/>
                <a:gd name="connsiteX354" fmla="*/ 3169957 w 4413413"/>
                <a:gd name="connsiteY354" fmla="*/ 4040177 h 5584948"/>
                <a:gd name="connsiteX355" fmla="*/ 3101083 w 4413413"/>
                <a:gd name="connsiteY355" fmla="*/ 3994178 h 5584948"/>
                <a:gd name="connsiteX356" fmla="*/ 3039419 w 4413413"/>
                <a:gd name="connsiteY356" fmla="*/ 3936493 h 5584948"/>
                <a:gd name="connsiteX357" fmla="*/ 2991929 w 4413413"/>
                <a:gd name="connsiteY357" fmla="*/ 3841760 h 5584948"/>
                <a:gd name="connsiteX358" fmla="*/ 2913109 w 4413413"/>
                <a:gd name="connsiteY358" fmla="*/ 3702272 h 5584948"/>
                <a:gd name="connsiteX359" fmla="*/ 2861640 w 4413413"/>
                <a:gd name="connsiteY359" fmla="*/ 3601074 h 5584948"/>
                <a:gd name="connsiteX360" fmla="*/ 2882029 w 4413413"/>
                <a:gd name="connsiteY360" fmla="*/ 3520017 h 5584948"/>
                <a:gd name="connsiteX361" fmla="*/ 2928525 w 4413413"/>
                <a:gd name="connsiteY361" fmla="*/ 3420560 h 5584948"/>
                <a:gd name="connsiteX362" fmla="*/ 2994415 w 4413413"/>
                <a:gd name="connsiteY362" fmla="*/ 3332043 h 5584948"/>
                <a:gd name="connsiteX363" fmla="*/ 2992426 w 4413413"/>
                <a:gd name="connsiteY363" fmla="*/ 3260683 h 5584948"/>
                <a:gd name="connsiteX364" fmla="*/ 2983723 w 4413413"/>
                <a:gd name="connsiteY364" fmla="*/ 3210954 h 5584948"/>
                <a:gd name="connsiteX365" fmla="*/ 2958859 w 4413413"/>
                <a:gd name="connsiteY365" fmla="*/ 3161226 h 5584948"/>
                <a:gd name="connsiteX366" fmla="*/ 2925790 w 4413413"/>
                <a:gd name="connsiteY366" fmla="*/ 3161226 h 5584948"/>
                <a:gd name="connsiteX367" fmla="*/ 2891974 w 4413413"/>
                <a:gd name="connsiteY367" fmla="*/ 3201754 h 5584948"/>
                <a:gd name="connsiteX368" fmla="*/ 2872580 w 4413413"/>
                <a:gd name="connsiteY368" fmla="*/ 3186338 h 5584948"/>
                <a:gd name="connsiteX369" fmla="*/ 2832798 w 4413413"/>
                <a:gd name="connsiteY369" fmla="*/ 3173658 h 5584948"/>
                <a:gd name="connsiteX370" fmla="*/ 2802961 w 4413413"/>
                <a:gd name="connsiteY370" fmla="*/ 3161971 h 5584948"/>
                <a:gd name="connsiteX371" fmla="*/ 2743286 w 4413413"/>
                <a:gd name="connsiteY371" fmla="*/ 3130394 h 5584948"/>
                <a:gd name="connsiteX372" fmla="*/ 2718422 w 4413413"/>
                <a:gd name="connsiteY372" fmla="*/ 3076190 h 5584948"/>
                <a:gd name="connsiteX373" fmla="*/ 2652532 w 4413413"/>
                <a:gd name="connsiteY373" fmla="*/ 3011294 h 5584948"/>
                <a:gd name="connsiteX374" fmla="*/ 2532189 w 4413413"/>
                <a:gd name="connsiteY374" fmla="*/ 2961566 h 5584948"/>
                <a:gd name="connsiteX375" fmla="*/ 2436213 w 4413413"/>
                <a:gd name="connsiteY375" fmla="*/ 2898410 h 5584948"/>
                <a:gd name="connsiteX376" fmla="*/ 2379025 w 4413413"/>
                <a:gd name="connsiteY376" fmla="*/ 2880508 h 5584948"/>
                <a:gd name="connsiteX377" fmla="*/ 2257936 w 4413413"/>
                <a:gd name="connsiteY377" fmla="*/ 2849677 h 5584948"/>
                <a:gd name="connsiteX378" fmla="*/ 2148533 w 4413413"/>
                <a:gd name="connsiteY378" fmla="*/ 2812629 h 5584948"/>
                <a:gd name="connsiteX379" fmla="*/ 2066979 w 4413413"/>
                <a:gd name="connsiteY379" fmla="*/ 2754944 h 5584948"/>
                <a:gd name="connsiteX380" fmla="*/ 2059271 w 4413413"/>
                <a:gd name="connsiteY380" fmla="*/ 2699994 h 5584948"/>
                <a:gd name="connsiteX381" fmla="*/ 1991391 w 4413413"/>
                <a:gd name="connsiteY381" fmla="*/ 2609736 h 5584948"/>
                <a:gd name="connsiteX382" fmla="*/ 1927490 w 4413413"/>
                <a:gd name="connsiteY382" fmla="*/ 2536636 h 5584948"/>
                <a:gd name="connsiteX383" fmla="*/ 1863589 w 4413413"/>
                <a:gd name="connsiteY383" fmla="*/ 2473232 h 5584948"/>
                <a:gd name="connsiteX384" fmla="*/ 1822812 w 4413413"/>
                <a:gd name="connsiteY384" fmla="*/ 2381234 h 5584948"/>
                <a:gd name="connsiteX385" fmla="*/ 1733549 w 4413413"/>
                <a:gd name="connsiteY385" fmla="*/ 2306641 h 5584948"/>
                <a:gd name="connsiteX386" fmla="*/ 1762640 w 4413413"/>
                <a:gd name="connsiteY386" fmla="*/ 2378748 h 5584948"/>
                <a:gd name="connsiteX387" fmla="*/ 1815850 w 4413413"/>
                <a:gd name="connsiteY387" fmla="*/ 2483923 h 5584948"/>
                <a:gd name="connsiteX388" fmla="*/ 1880746 w 4413413"/>
                <a:gd name="connsiteY388" fmla="*/ 2566970 h 5584948"/>
                <a:gd name="connsiteX389" fmla="*/ 1873784 w 4413413"/>
                <a:gd name="connsiteY389" fmla="*/ 2612223 h 5584948"/>
                <a:gd name="connsiteX390" fmla="*/ 1834995 w 4413413"/>
                <a:gd name="connsiteY390" fmla="*/ 2574181 h 5584948"/>
                <a:gd name="connsiteX391" fmla="*/ 1821071 w 4413413"/>
                <a:gd name="connsiteY391" fmla="*/ 2533652 h 5584948"/>
                <a:gd name="connsiteX392" fmla="*/ 1755181 w 4413413"/>
                <a:gd name="connsiteY392" fmla="*/ 2481437 h 5584948"/>
                <a:gd name="connsiteX393" fmla="*/ 1724101 w 4413413"/>
                <a:gd name="connsiteY393" fmla="*/ 2447124 h 5584948"/>
                <a:gd name="connsiteX394" fmla="*/ 1763883 w 4413413"/>
                <a:gd name="connsiteY394" fmla="*/ 2453340 h 5584948"/>
                <a:gd name="connsiteX395" fmla="*/ 1710674 w 4413413"/>
                <a:gd name="connsiteY395" fmla="*/ 2385710 h 5584948"/>
                <a:gd name="connsiteX396" fmla="*/ 1674621 w 4413413"/>
                <a:gd name="connsiteY396" fmla="*/ 2296447 h 5584948"/>
                <a:gd name="connsiteX397" fmla="*/ 1575164 w 4413413"/>
                <a:gd name="connsiteY397" fmla="*/ 2215887 h 5584948"/>
                <a:gd name="connsiteX398" fmla="*/ 1529662 w 4413413"/>
                <a:gd name="connsiteY398" fmla="*/ 2170883 h 5584948"/>
                <a:gd name="connsiteX399" fmla="*/ 1504798 w 4413413"/>
                <a:gd name="connsiteY399" fmla="*/ 2088582 h 5584948"/>
                <a:gd name="connsiteX400" fmla="*/ 1437167 w 4413413"/>
                <a:gd name="connsiteY400" fmla="*/ 1961525 h 5584948"/>
                <a:gd name="connsiteX401" fmla="*/ 1439902 w 4413413"/>
                <a:gd name="connsiteY401" fmla="*/ 1801648 h 5584948"/>
                <a:gd name="connsiteX402" fmla="*/ 1451589 w 4413413"/>
                <a:gd name="connsiteY402" fmla="*/ 1629339 h 5584948"/>
                <a:gd name="connsiteX403" fmla="*/ 1413795 w 4413413"/>
                <a:gd name="connsiteY403" fmla="*/ 1553503 h 5584948"/>
                <a:gd name="connsiteX404" fmla="*/ 1449599 w 4413413"/>
                <a:gd name="connsiteY404" fmla="*/ 1551514 h 5584948"/>
                <a:gd name="connsiteX405" fmla="*/ 1498085 w 4413413"/>
                <a:gd name="connsiteY405" fmla="*/ 1569665 h 5584948"/>
                <a:gd name="connsiteX406" fmla="*/ 1457307 w 4413413"/>
                <a:gd name="connsiteY406" fmla="*/ 1506510 h 5584948"/>
                <a:gd name="connsiteX407" fmla="*/ 1374758 w 4413413"/>
                <a:gd name="connsiteY407" fmla="*/ 1464489 h 5584948"/>
                <a:gd name="connsiteX408" fmla="*/ 1317570 w 4413413"/>
                <a:gd name="connsiteY408" fmla="*/ 1435647 h 5584948"/>
                <a:gd name="connsiteX409" fmla="*/ 1287485 w 4413413"/>
                <a:gd name="connsiteY409" fmla="*/ 1381443 h 5584948"/>
                <a:gd name="connsiteX410" fmla="*/ 1237756 w 4413413"/>
                <a:gd name="connsiteY410" fmla="*/ 1334449 h 5584948"/>
                <a:gd name="connsiteX411" fmla="*/ 1221346 w 4413413"/>
                <a:gd name="connsiteY411" fmla="*/ 1274029 h 5584948"/>
                <a:gd name="connsiteX412" fmla="*/ 1177585 w 4413413"/>
                <a:gd name="connsiteY412" fmla="*/ 1255878 h 5584948"/>
                <a:gd name="connsiteX413" fmla="*/ 1140785 w 4413413"/>
                <a:gd name="connsiteY413" fmla="*/ 1224301 h 5584948"/>
                <a:gd name="connsiteX414" fmla="*/ 1088571 w 4413413"/>
                <a:gd name="connsiteY414" fmla="*/ 1188247 h 5584948"/>
                <a:gd name="connsiteX415" fmla="*/ 1050280 w 4413413"/>
                <a:gd name="connsiteY415" fmla="*/ 1136281 h 5584948"/>
                <a:gd name="connsiteX416" fmla="*/ 985384 w 4413413"/>
                <a:gd name="connsiteY416" fmla="*/ 1063180 h 5584948"/>
                <a:gd name="connsiteX417" fmla="*/ 815810 w 4413413"/>
                <a:gd name="connsiteY417" fmla="*/ 1003755 h 5584948"/>
                <a:gd name="connsiteX418" fmla="*/ 756633 w 4413413"/>
                <a:gd name="connsiteY418" fmla="*/ 1006490 h 5584948"/>
                <a:gd name="connsiteX419" fmla="*/ 685024 w 4413413"/>
                <a:gd name="connsiteY419" fmla="*/ 961237 h 5584948"/>
                <a:gd name="connsiteX420" fmla="*/ 640268 w 4413413"/>
                <a:gd name="connsiteY420" fmla="*/ 992068 h 5584948"/>
                <a:gd name="connsiteX421" fmla="*/ 556973 w 4413413"/>
                <a:gd name="connsiteY421" fmla="*/ 1070391 h 5584948"/>
                <a:gd name="connsiteX422" fmla="*/ 511223 w 4413413"/>
                <a:gd name="connsiteY422" fmla="*/ 1080336 h 5584948"/>
                <a:gd name="connsiteX423" fmla="*/ 520920 w 4413413"/>
                <a:gd name="connsiteY423" fmla="*/ 1035332 h 5584948"/>
                <a:gd name="connsiteX424" fmla="*/ 561697 w 4413413"/>
                <a:gd name="connsiteY424" fmla="*/ 993809 h 5584948"/>
                <a:gd name="connsiteX425" fmla="*/ 577361 w 4413413"/>
                <a:gd name="connsiteY425" fmla="*/ 980134 h 5584948"/>
                <a:gd name="connsiteX426" fmla="*/ 580097 w 4413413"/>
                <a:gd name="connsiteY426" fmla="*/ 965712 h 5584948"/>
                <a:gd name="connsiteX427" fmla="*/ 609188 w 4413413"/>
                <a:gd name="connsiteY427" fmla="*/ 940848 h 5584948"/>
                <a:gd name="connsiteX428" fmla="*/ 534595 w 4413413"/>
                <a:gd name="connsiteY428" fmla="*/ 978642 h 5584948"/>
                <a:gd name="connsiteX429" fmla="*/ 462986 w 4413413"/>
                <a:gd name="connsiteY429" fmla="*/ 1059948 h 5584948"/>
                <a:gd name="connsiteX430" fmla="*/ 444338 w 4413413"/>
                <a:gd name="connsiteY430" fmla="*/ 1113157 h 5584948"/>
                <a:gd name="connsiteX431" fmla="*/ 329216 w 4413413"/>
                <a:gd name="connsiteY431" fmla="*/ 1216095 h 5584948"/>
                <a:gd name="connsiteX432" fmla="*/ 183760 w 4413413"/>
                <a:gd name="connsiteY432" fmla="*/ 1293672 h 5584948"/>
                <a:gd name="connsiteX433" fmla="*/ 115881 w 4413413"/>
                <a:gd name="connsiteY433" fmla="*/ 1323509 h 5584948"/>
                <a:gd name="connsiteX434" fmla="*/ 69385 w 4413413"/>
                <a:gd name="connsiteY434" fmla="*/ 1332460 h 5584948"/>
                <a:gd name="connsiteX435" fmla="*/ 129557 w 4413413"/>
                <a:gd name="connsiteY435" fmla="*/ 1289196 h 5584948"/>
                <a:gd name="connsiteX436" fmla="*/ 211857 w 4413413"/>
                <a:gd name="connsiteY436" fmla="*/ 1253143 h 5584948"/>
                <a:gd name="connsiteX437" fmla="*/ 286450 w 4413413"/>
                <a:gd name="connsiteY437" fmla="*/ 1199934 h 5584948"/>
                <a:gd name="connsiteX438" fmla="*/ 333941 w 4413413"/>
                <a:gd name="connsiteY438" fmla="*/ 1129319 h 5584948"/>
                <a:gd name="connsiteX439" fmla="*/ 322254 w 4413413"/>
                <a:gd name="connsiteY439" fmla="*/ 1106941 h 5584948"/>
                <a:gd name="connsiteX440" fmla="*/ 250645 w 4413413"/>
                <a:gd name="connsiteY440" fmla="*/ 1106941 h 5584948"/>
                <a:gd name="connsiteX441" fmla="*/ 184506 w 4413413"/>
                <a:gd name="connsiteY441" fmla="*/ 1114152 h 5584948"/>
                <a:gd name="connsiteX442" fmla="*/ 176798 w 4413413"/>
                <a:gd name="connsiteY442" fmla="*/ 1073375 h 5584948"/>
                <a:gd name="connsiteX443" fmla="*/ 118865 w 4413413"/>
                <a:gd name="connsiteY443" fmla="*/ 1066164 h 5584948"/>
                <a:gd name="connsiteX444" fmla="*/ 72120 w 4413413"/>
                <a:gd name="connsiteY444" fmla="*/ 1020165 h 5584948"/>
                <a:gd name="connsiteX445" fmla="*/ 63418 w 4413413"/>
                <a:gd name="connsiteY445" fmla="*/ 948805 h 5584948"/>
                <a:gd name="connsiteX446" fmla="*/ 107179 w 4413413"/>
                <a:gd name="connsiteY446" fmla="*/ 911011 h 5584948"/>
                <a:gd name="connsiteX447" fmla="*/ 181772 w 4413413"/>
                <a:gd name="connsiteY447" fmla="*/ 883909 h 5584948"/>
                <a:gd name="connsiteX448" fmla="*/ 213846 w 4413413"/>
                <a:gd name="connsiteY448" fmla="*/ 865012 h 5584948"/>
                <a:gd name="connsiteX449" fmla="*/ 193457 w 4413413"/>
                <a:gd name="connsiteY449" fmla="*/ 823489 h 5584948"/>
                <a:gd name="connsiteX450" fmla="*/ 209868 w 4413413"/>
                <a:gd name="connsiteY450" fmla="*/ 812549 h 5584948"/>
                <a:gd name="connsiteX451" fmla="*/ 192215 w 4413413"/>
                <a:gd name="connsiteY451" fmla="*/ 792657 h 5584948"/>
                <a:gd name="connsiteX452" fmla="*/ 101211 w 4413413"/>
                <a:gd name="connsiteY452" fmla="*/ 823489 h 5584948"/>
                <a:gd name="connsiteX453" fmla="*/ 38305 w 4413413"/>
                <a:gd name="connsiteY453" fmla="*/ 814289 h 5584948"/>
                <a:gd name="connsiteX454" fmla="*/ 35321 w 4413413"/>
                <a:gd name="connsiteY454" fmla="*/ 786441 h 5584948"/>
                <a:gd name="connsiteX455" fmla="*/ 27613 w 4413413"/>
                <a:gd name="connsiteY455" fmla="*/ 763069 h 5584948"/>
                <a:gd name="connsiteX456" fmla="*/ 97481 w 4413413"/>
                <a:gd name="connsiteY456" fmla="*/ 725026 h 5584948"/>
                <a:gd name="connsiteX457" fmla="*/ 141989 w 4413413"/>
                <a:gd name="connsiteY457" fmla="*/ 751134 h 5584948"/>
                <a:gd name="connsiteX458" fmla="*/ 214592 w 4413413"/>
                <a:gd name="connsiteY458" fmla="*/ 710605 h 5584948"/>
                <a:gd name="connsiteX459" fmla="*/ 189728 w 4413413"/>
                <a:gd name="connsiteY459" fmla="*/ 685741 h 5584948"/>
                <a:gd name="connsiteX460" fmla="*/ 127567 w 4413413"/>
                <a:gd name="connsiteY460" fmla="*/ 677536 h 5584948"/>
                <a:gd name="connsiteX461" fmla="*/ 109168 w 4413413"/>
                <a:gd name="connsiteY461" fmla="*/ 643223 h 5584948"/>
                <a:gd name="connsiteX462" fmla="*/ 70379 w 4413413"/>
                <a:gd name="connsiteY462" fmla="*/ 599959 h 5584948"/>
                <a:gd name="connsiteX463" fmla="*/ 125827 w 4413413"/>
                <a:gd name="connsiteY463" fmla="*/ 550231 h 5584948"/>
                <a:gd name="connsiteX464" fmla="*/ 204398 w 4413413"/>
                <a:gd name="connsiteY464" fmla="*/ 468925 h 5584948"/>
                <a:gd name="connsiteX465" fmla="*/ 334189 w 4413413"/>
                <a:gd name="connsiteY465" fmla="*/ 409499 h 5584948"/>
                <a:gd name="connsiteX466" fmla="*/ 380686 w 4413413"/>
                <a:gd name="connsiteY466" fmla="*/ 411240 h 5584948"/>
                <a:gd name="connsiteX467" fmla="*/ 473678 w 4413413"/>
                <a:gd name="connsiteY467" fmla="*/ 408504 h 5584948"/>
                <a:gd name="connsiteX468" fmla="*/ 508736 w 4413413"/>
                <a:gd name="connsiteY468" fmla="*/ 441077 h 5584948"/>
                <a:gd name="connsiteX469" fmla="*/ 720828 w 4413413"/>
                <a:gd name="connsiteY469" fmla="*/ 453757 h 5584948"/>
                <a:gd name="connsiteX470" fmla="*/ 929439 w 4413413"/>
                <a:gd name="connsiteY470" fmla="*/ 466190 h 5584948"/>
                <a:gd name="connsiteX471" fmla="*/ 1027156 w 4413413"/>
                <a:gd name="connsiteY471" fmla="*/ 502491 h 5584948"/>
                <a:gd name="connsiteX472" fmla="*/ 1086333 w 4413413"/>
                <a:gd name="connsiteY472" fmla="*/ 452266 h 5584948"/>
                <a:gd name="connsiteX473" fmla="*/ 1981446 w 4413413"/>
                <a:gd name="connsiteY473" fmla="*/ 151159 h 5584948"/>
                <a:gd name="connsiteX474" fmla="*/ 1971003 w 4413413"/>
                <a:gd name="connsiteY474" fmla="*/ 211331 h 5584948"/>
                <a:gd name="connsiteX475" fmla="*/ 1908842 w 4413413"/>
                <a:gd name="connsiteY475" fmla="*/ 166327 h 5584948"/>
                <a:gd name="connsiteX476" fmla="*/ 1853395 w 4413413"/>
                <a:gd name="connsiteY476" fmla="*/ 174781 h 5584948"/>
                <a:gd name="connsiteX477" fmla="*/ 1837730 w 4413413"/>
                <a:gd name="connsiteY477" fmla="*/ 147678 h 5584948"/>
                <a:gd name="connsiteX478" fmla="*/ 1798445 w 4413413"/>
                <a:gd name="connsiteY478" fmla="*/ 159613 h 5584948"/>
                <a:gd name="connsiteX479" fmla="*/ 1753938 w 4413413"/>
                <a:gd name="connsiteY479" fmla="*/ 165083 h 5584948"/>
                <a:gd name="connsiteX480" fmla="*/ 1760154 w 4413413"/>
                <a:gd name="connsiteY480" fmla="*/ 123063 h 5584948"/>
                <a:gd name="connsiteX481" fmla="*/ 1674870 w 4413413"/>
                <a:gd name="connsiteY481" fmla="*/ 154889 h 5584948"/>
                <a:gd name="connsiteX482" fmla="*/ 1615444 w 4413413"/>
                <a:gd name="connsiteY482" fmla="*/ 223514 h 5584948"/>
                <a:gd name="connsiteX483" fmla="*/ 1635584 w 4413413"/>
                <a:gd name="connsiteY483" fmla="*/ 263297 h 5584948"/>
                <a:gd name="connsiteX484" fmla="*/ 1666664 w 4413413"/>
                <a:gd name="connsiteY484" fmla="*/ 288161 h 5584948"/>
                <a:gd name="connsiteX485" fmla="*/ 1625141 w 4413413"/>
                <a:gd name="connsiteY485" fmla="*/ 318993 h 5584948"/>
                <a:gd name="connsiteX486" fmla="*/ 1699734 w 4413413"/>
                <a:gd name="connsiteY486" fmla="*/ 327447 h 5584948"/>
                <a:gd name="connsiteX487" fmla="*/ 1799191 w 4413413"/>
                <a:gd name="connsiteY487" fmla="*/ 327447 h 5584948"/>
                <a:gd name="connsiteX488" fmla="*/ 1873784 w 4413413"/>
                <a:gd name="connsiteY488" fmla="*/ 339382 h 5584948"/>
                <a:gd name="connsiteX489" fmla="*/ 1825547 w 4413413"/>
                <a:gd name="connsiteY489" fmla="*/ 355544 h 5584948"/>
                <a:gd name="connsiteX490" fmla="*/ 1708436 w 4413413"/>
                <a:gd name="connsiteY490" fmla="*/ 361014 h 5584948"/>
                <a:gd name="connsiteX491" fmla="*/ 1645032 w 4413413"/>
                <a:gd name="connsiteY491" fmla="*/ 385878 h 5584948"/>
                <a:gd name="connsiteX492" fmla="*/ 1705950 w 4413413"/>
                <a:gd name="connsiteY492" fmla="*/ 426158 h 5584948"/>
                <a:gd name="connsiteX493" fmla="*/ 1777062 w 4413413"/>
                <a:gd name="connsiteY493" fmla="*/ 432871 h 5584948"/>
                <a:gd name="connsiteX494" fmla="*/ 1794467 w 4413413"/>
                <a:gd name="connsiteY494" fmla="*/ 470168 h 5584948"/>
                <a:gd name="connsiteX495" fmla="*/ 1891437 w 4413413"/>
                <a:gd name="connsiteY495" fmla="*/ 457984 h 5584948"/>
                <a:gd name="connsiteX496" fmla="*/ 1955338 w 4413413"/>
                <a:gd name="connsiteY496" fmla="*/ 433120 h 5584948"/>
                <a:gd name="connsiteX497" fmla="*/ 2013023 w 4413413"/>
                <a:gd name="connsiteY497" fmla="*/ 391099 h 5584948"/>
                <a:gd name="connsiteX498" fmla="*/ 2043358 w 4413413"/>
                <a:gd name="connsiteY498" fmla="*/ 410991 h 5584948"/>
                <a:gd name="connsiteX499" fmla="*/ 2080654 w 4413413"/>
                <a:gd name="connsiteY499" fmla="*/ 422926 h 5584948"/>
                <a:gd name="connsiteX500" fmla="*/ 2127896 w 4413413"/>
                <a:gd name="connsiteY500" fmla="*/ 435606 h 5584948"/>
                <a:gd name="connsiteX501" fmla="*/ 2180111 w 4413413"/>
                <a:gd name="connsiteY501" fmla="*/ 413229 h 5584948"/>
                <a:gd name="connsiteX502" fmla="*/ 2175138 w 4413413"/>
                <a:gd name="connsiteY502" fmla="*/ 390354 h 5584948"/>
                <a:gd name="connsiteX503" fmla="*/ 2138836 w 4413413"/>
                <a:gd name="connsiteY503" fmla="*/ 398807 h 5584948"/>
                <a:gd name="connsiteX504" fmla="*/ 2151020 w 4413413"/>
                <a:gd name="connsiteY504" fmla="*/ 371705 h 5584948"/>
                <a:gd name="connsiteX505" fmla="*/ 2205473 w 4413413"/>
                <a:gd name="connsiteY505" fmla="*/ 371705 h 5584948"/>
                <a:gd name="connsiteX506" fmla="*/ 2183343 w 4413413"/>
                <a:gd name="connsiteY506" fmla="*/ 328442 h 5584948"/>
                <a:gd name="connsiteX507" fmla="*/ 2114967 w 4413413"/>
                <a:gd name="connsiteY507" fmla="*/ 288659 h 5584948"/>
                <a:gd name="connsiteX508" fmla="*/ 2087865 w 4413413"/>
                <a:gd name="connsiteY508" fmla="*/ 235698 h 5584948"/>
                <a:gd name="connsiteX509" fmla="*/ 2036147 w 4413413"/>
                <a:gd name="connsiteY509" fmla="*/ 122566 h 5584948"/>
                <a:gd name="connsiteX510" fmla="*/ 1976722 w 4413413"/>
                <a:gd name="connsiteY510" fmla="*/ 99442 h 5584948"/>
                <a:gd name="connsiteX511" fmla="*/ 1980700 w 4413413"/>
                <a:gd name="connsiteY511" fmla="*/ 151159 h 5584948"/>
                <a:gd name="connsiteX512" fmla="*/ 1444875 w 4413413"/>
                <a:gd name="connsiteY512" fmla="*/ 101431 h 5584948"/>
                <a:gd name="connsiteX513" fmla="*/ 1437913 w 4413413"/>
                <a:gd name="connsiteY513" fmla="*/ 136987 h 5584948"/>
                <a:gd name="connsiteX514" fmla="*/ 1419016 w 4413413"/>
                <a:gd name="connsiteY514" fmla="*/ 192931 h 5584948"/>
                <a:gd name="connsiteX515" fmla="*/ 1386196 w 4413413"/>
                <a:gd name="connsiteY515" fmla="*/ 252357 h 5584948"/>
                <a:gd name="connsiteX516" fmla="*/ 1439902 w 4413413"/>
                <a:gd name="connsiteY516" fmla="*/ 283686 h 5584948"/>
                <a:gd name="connsiteX517" fmla="*/ 1489631 w 4413413"/>
                <a:gd name="connsiteY517" fmla="*/ 307058 h 5584948"/>
                <a:gd name="connsiteX518" fmla="*/ 1536873 w 4413413"/>
                <a:gd name="connsiteY518" fmla="*/ 285426 h 5584948"/>
                <a:gd name="connsiteX519" fmla="*/ 1565716 w 4413413"/>
                <a:gd name="connsiteY519" fmla="*/ 246390 h 5584948"/>
                <a:gd name="connsiteX520" fmla="*/ 1571186 w 4413413"/>
                <a:gd name="connsiteY520" fmla="*/ 216801 h 5584948"/>
                <a:gd name="connsiteX521" fmla="*/ 1593066 w 4413413"/>
                <a:gd name="connsiteY521" fmla="*/ 214563 h 5584948"/>
                <a:gd name="connsiteX522" fmla="*/ 1617930 w 4413413"/>
                <a:gd name="connsiteY522" fmla="*/ 171797 h 5584948"/>
                <a:gd name="connsiteX523" fmla="*/ 1675367 w 4413413"/>
                <a:gd name="connsiteY523" fmla="*/ 137484 h 5584948"/>
                <a:gd name="connsiteX524" fmla="*/ 1721614 w 4413413"/>
                <a:gd name="connsiteY524" fmla="*/ 98945 h 5584948"/>
                <a:gd name="connsiteX525" fmla="*/ 1696750 w 4413413"/>
                <a:gd name="connsiteY525" fmla="*/ 74080 h 5584948"/>
                <a:gd name="connsiteX526" fmla="*/ 1641800 w 4413413"/>
                <a:gd name="connsiteY526" fmla="*/ 49216 h 5584948"/>
                <a:gd name="connsiteX527" fmla="*/ 1599034 w 4413413"/>
                <a:gd name="connsiteY527" fmla="*/ 61400 h 5584948"/>
                <a:gd name="connsiteX528" fmla="*/ 1568202 w 4413413"/>
                <a:gd name="connsiteY528" fmla="*/ 42751 h 5584948"/>
                <a:gd name="connsiteX529" fmla="*/ 1508776 w 4413413"/>
                <a:gd name="connsiteY529" fmla="*/ 36038 h 5584948"/>
                <a:gd name="connsiteX530" fmla="*/ 1427222 w 4413413"/>
                <a:gd name="connsiteY530" fmla="*/ 51205 h 5584948"/>
                <a:gd name="connsiteX531" fmla="*/ 1444129 w 4413413"/>
                <a:gd name="connsiteY531" fmla="*/ 100188 h 5584948"/>
                <a:gd name="connsiteX532" fmla="*/ 2286281 w 4413413"/>
                <a:gd name="connsiteY532" fmla="*/ 389608 h 5584948"/>
                <a:gd name="connsiteX533" fmla="*/ 2255450 w 4413413"/>
                <a:gd name="connsiteY533" fmla="*/ 412483 h 5584948"/>
                <a:gd name="connsiteX534" fmla="*/ 2287525 w 4413413"/>
                <a:gd name="connsiteY534" fmla="*/ 421434 h 5584948"/>
                <a:gd name="connsiteX535" fmla="*/ 2314129 w 4413413"/>
                <a:gd name="connsiteY535" fmla="*/ 438342 h 5584948"/>
                <a:gd name="connsiteX536" fmla="*/ 2386484 w 4413413"/>
                <a:gd name="connsiteY536" fmla="*/ 434115 h 5584948"/>
                <a:gd name="connsiteX537" fmla="*/ 2405132 w 4413413"/>
                <a:gd name="connsiteY537" fmla="*/ 417953 h 5584948"/>
                <a:gd name="connsiteX538" fmla="*/ 2339242 w 4413413"/>
                <a:gd name="connsiteY538" fmla="*/ 363252 h 5584948"/>
                <a:gd name="connsiteX539" fmla="*/ 2305675 w 4413413"/>
                <a:gd name="connsiteY539" fmla="*/ 351814 h 5584948"/>
                <a:gd name="connsiteX540" fmla="*/ 2285535 w 4413413"/>
                <a:gd name="connsiteY540" fmla="*/ 388364 h 5584948"/>
                <a:gd name="connsiteX541" fmla="*/ 2163452 w 4413413"/>
                <a:gd name="connsiteY541" fmla="*/ 106652 h 5584948"/>
                <a:gd name="connsiteX542" fmla="*/ 2163452 w 4413413"/>
                <a:gd name="connsiteY542" fmla="*/ 140965 h 5584948"/>
                <a:gd name="connsiteX543" fmla="*/ 2222878 w 4413413"/>
                <a:gd name="connsiteY543" fmla="*/ 181245 h 5584948"/>
                <a:gd name="connsiteX544" fmla="*/ 2293492 w 4413413"/>
                <a:gd name="connsiteY544" fmla="*/ 213817 h 5584948"/>
                <a:gd name="connsiteX545" fmla="*/ 2358139 w 4413413"/>
                <a:gd name="connsiteY545" fmla="*/ 161602 h 5584948"/>
                <a:gd name="connsiteX546" fmla="*/ 2341977 w 4413413"/>
                <a:gd name="connsiteY546" fmla="*/ 125301 h 5584948"/>
                <a:gd name="connsiteX547" fmla="*/ 2307665 w 4413413"/>
                <a:gd name="connsiteY547" fmla="*/ 105658 h 5584948"/>
                <a:gd name="connsiteX548" fmla="*/ 2279319 w 4413413"/>
                <a:gd name="connsiteY548" fmla="*/ 107896 h 5584948"/>
                <a:gd name="connsiteX549" fmla="*/ 2316616 w 4413413"/>
                <a:gd name="connsiteY549" fmla="*/ 78556 h 5584948"/>
                <a:gd name="connsiteX550" fmla="*/ 2331534 w 4413413"/>
                <a:gd name="connsiteY550" fmla="*/ 48470 h 5584948"/>
                <a:gd name="connsiteX551" fmla="*/ 2287027 w 4413413"/>
                <a:gd name="connsiteY551" fmla="*/ 36287 h 5584948"/>
                <a:gd name="connsiteX552" fmla="*/ 2241774 w 4413413"/>
                <a:gd name="connsiteY552" fmla="*/ 34049 h 5584948"/>
                <a:gd name="connsiteX553" fmla="*/ 2171906 w 4413413"/>
                <a:gd name="connsiteY553" fmla="*/ 67118 h 5584948"/>
                <a:gd name="connsiteX554" fmla="*/ 2213927 w 4413413"/>
                <a:gd name="connsiteY554" fmla="*/ 83280 h 5584948"/>
                <a:gd name="connsiteX555" fmla="*/ 2219645 w 4413413"/>
                <a:gd name="connsiteY555" fmla="*/ 123560 h 5584948"/>
                <a:gd name="connsiteX556" fmla="*/ 2183592 w 4413413"/>
                <a:gd name="connsiteY556" fmla="*/ 111625 h 5584948"/>
                <a:gd name="connsiteX557" fmla="*/ 2163452 w 4413413"/>
                <a:gd name="connsiteY557" fmla="*/ 106652 h 5584948"/>
                <a:gd name="connsiteX558" fmla="*/ 2039131 w 4413413"/>
                <a:gd name="connsiteY558" fmla="*/ 51454 h 5584948"/>
                <a:gd name="connsiteX559" fmla="*/ 2011283 w 4413413"/>
                <a:gd name="connsiteY559" fmla="*/ 76318 h 5584948"/>
                <a:gd name="connsiteX560" fmla="*/ 2046839 w 4413413"/>
                <a:gd name="connsiteY560" fmla="*/ 91983 h 5584948"/>
                <a:gd name="connsiteX561" fmla="*/ 2087119 w 4413413"/>
                <a:gd name="connsiteY561" fmla="*/ 90988 h 5584948"/>
                <a:gd name="connsiteX562" fmla="*/ 2039379 w 4413413"/>
                <a:gd name="connsiteY562" fmla="*/ 51454 h 5584948"/>
                <a:gd name="connsiteX563" fmla="*/ 2717925 w 4413413"/>
                <a:gd name="connsiteY563" fmla="*/ 611148 h 5584948"/>
                <a:gd name="connsiteX564" fmla="*/ 2697536 w 4413413"/>
                <a:gd name="connsiteY564" fmla="*/ 685741 h 5584948"/>
                <a:gd name="connsiteX565" fmla="*/ 2687093 w 4413413"/>
                <a:gd name="connsiteY565" fmla="*/ 729253 h 5584948"/>
                <a:gd name="connsiteX566" fmla="*/ 2715936 w 4413413"/>
                <a:gd name="connsiteY566" fmla="*/ 748896 h 5584948"/>
                <a:gd name="connsiteX567" fmla="*/ 2748010 w 4413413"/>
                <a:gd name="connsiteY567" fmla="*/ 751631 h 5584948"/>
                <a:gd name="connsiteX568" fmla="*/ 2833295 w 4413413"/>
                <a:gd name="connsiteY568" fmla="*/ 726767 h 5584948"/>
                <a:gd name="connsiteX569" fmla="*/ 2883023 w 4413413"/>
                <a:gd name="connsiteY569" fmla="*/ 721545 h 5584948"/>
                <a:gd name="connsiteX570" fmla="*/ 2833295 w 4413413"/>
                <a:gd name="connsiteY570" fmla="*/ 674552 h 5584948"/>
                <a:gd name="connsiteX571" fmla="*/ 2763675 w 4413413"/>
                <a:gd name="connsiteY571" fmla="*/ 628304 h 5584948"/>
                <a:gd name="connsiteX572" fmla="*/ 2718173 w 4413413"/>
                <a:gd name="connsiteY572" fmla="*/ 611148 h 5584948"/>
                <a:gd name="connsiteX573" fmla="*/ 2961843 w 4413413"/>
                <a:gd name="connsiteY573" fmla="*/ 2719885 h 5584948"/>
                <a:gd name="connsiteX574" fmla="*/ 2874072 w 4413413"/>
                <a:gd name="connsiteY574" fmla="*/ 2653498 h 5584948"/>
                <a:gd name="connsiteX575" fmla="*/ 2766659 w 4413413"/>
                <a:gd name="connsiteY575" fmla="*/ 2673140 h 5584948"/>
                <a:gd name="connsiteX576" fmla="*/ 2818128 w 4413413"/>
                <a:gd name="connsiteY576" fmla="*/ 2673140 h 5584948"/>
                <a:gd name="connsiteX577" fmla="*/ 2875067 w 4413413"/>
                <a:gd name="connsiteY577" fmla="*/ 2675875 h 5584948"/>
                <a:gd name="connsiteX578" fmla="*/ 2859900 w 4413413"/>
                <a:gd name="connsiteY578" fmla="*/ 2678859 h 5584948"/>
                <a:gd name="connsiteX579" fmla="*/ 2887499 w 4413413"/>
                <a:gd name="connsiteY579" fmla="*/ 2705215 h 5584948"/>
                <a:gd name="connsiteX580" fmla="*/ 2933001 w 4413413"/>
                <a:gd name="connsiteY580" fmla="*/ 2737539 h 5584948"/>
                <a:gd name="connsiteX581" fmla="*/ 2943692 w 4413413"/>
                <a:gd name="connsiteY581" fmla="*/ 2771851 h 5584948"/>
                <a:gd name="connsiteX582" fmla="*/ 2940211 w 4413413"/>
                <a:gd name="connsiteY582" fmla="*/ 2794478 h 5584948"/>
                <a:gd name="connsiteX583" fmla="*/ 2940211 w 4413413"/>
                <a:gd name="connsiteY583" fmla="*/ 2805418 h 5584948"/>
                <a:gd name="connsiteX584" fmla="*/ 3001377 w 4413413"/>
                <a:gd name="connsiteY584" fmla="*/ 2825310 h 5584948"/>
                <a:gd name="connsiteX585" fmla="*/ 3020025 w 4413413"/>
                <a:gd name="connsiteY585" fmla="*/ 2806164 h 5584948"/>
                <a:gd name="connsiteX586" fmla="*/ 2962092 w 4413413"/>
                <a:gd name="connsiteY586" fmla="*/ 2719885 h 5584948"/>
                <a:gd name="connsiteX587" fmla="*/ 3055830 w 4413413"/>
                <a:gd name="connsiteY587" fmla="*/ 2852163 h 5584948"/>
                <a:gd name="connsiteX588" fmla="*/ 3066273 w 4413413"/>
                <a:gd name="connsiteY588" fmla="*/ 2896919 h 5584948"/>
                <a:gd name="connsiteX589" fmla="*/ 3015052 w 4413413"/>
                <a:gd name="connsiteY589" fmla="*/ 2890454 h 5584948"/>
                <a:gd name="connsiteX590" fmla="*/ 3015052 w 4413413"/>
                <a:gd name="connsiteY590" fmla="*/ 2901145 h 5584948"/>
                <a:gd name="connsiteX591" fmla="*/ 3060057 w 4413413"/>
                <a:gd name="connsiteY591" fmla="*/ 2932972 h 5584948"/>
                <a:gd name="connsiteX592" fmla="*/ 3098099 w 4413413"/>
                <a:gd name="connsiteY592" fmla="*/ 2923275 h 5584948"/>
                <a:gd name="connsiteX593" fmla="*/ 3159265 w 4413413"/>
                <a:gd name="connsiteY593" fmla="*/ 2929491 h 5584948"/>
                <a:gd name="connsiteX594" fmla="*/ 3211729 w 4413413"/>
                <a:gd name="connsiteY594" fmla="*/ 2924021 h 5584948"/>
                <a:gd name="connsiteX595" fmla="*/ 3190097 w 4413413"/>
                <a:gd name="connsiteY595" fmla="*/ 2882746 h 5584948"/>
                <a:gd name="connsiteX596" fmla="*/ 3056078 w 4413413"/>
                <a:gd name="connsiteY596" fmla="*/ 2852163 h 5584948"/>
                <a:gd name="connsiteX597" fmla="*/ 2913109 w 4413413"/>
                <a:gd name="connsiteY597" fmla="*/ 2864595 h 5584948"/>
                <a:gd name="connsiteX598" fmla="*/ 2870343 w 4413413"/>
                <a:gd name="connsiteY598" fmla="*/ 2858628 h 5584948"/>
                <a:gd name="connsiteX599" fmla="*/ 2895207 w 4413413"/>
                <a:gd name="connsiteY599" fmla="*/ 2880011 h 5584948"/>
                <a:gd name="connsiteX600" fmla="*/ 2913358 w 4413413"/>
                <a:gd name="connsiteY600" fmla="*/ 2864595 h 5584948"/>
                <a:gd name="connsiteX601" fmla="*/ 3277370 w 4413413"/>
                <a:gd name="connsiteY601" fmla="*/ 2956344 h 5584948"/>
                <a:gd name="connsiteX602" fmla="*/ 3266181 w 4413413"/>
                <a:gd name="connsiteY602" fmla="*/ 2977479 h 5584948"/>
                <a:gd name="connsiteX603" fmla="*/ 3321629 w 4413413"/>
                <a:gd name="connsiteY603" fmla="*/ 2984938 h 5584948"/>
                <a:gd name="connsiteX604" fmla="*/ 3277370 w 4413413"/>
                <a:gd name="connsiteY604" fmla="*/ 2956344 h 5584948"/>
                <a:gd name="connsiteX605" fmla="*/ 2823846 w 4413413"/>
                <a:gd name="connsiteY605" fmla="*/ 770528 h 5584948"/>
                <a:gd name="connsiteX606" fmla="*/ 2776107 w 4413413"/>
                <a:gd name="connsiteY606" fmla="*/ 801360 h 5584948"/>
                <a:gd name="connsiteX607" fmla="*/ 2821360 w 4413413"/>
                <a:gd name="connsiteY607" fmla="*/ 806581 h 5584948"/>
                <a:gd name="connsiteX608" fmla="*/ 2823846 w 4413413"/>
                <a:gd name="connsiteY608" fmla="*/ 770528 h 5584948"/>
                <a:gd name="connsiteX609" fmla="*/ 2909131 w 4413413"/>
                <a:gd name="connsiteY609" fmla="*/ 805338 h 5584948"/>
                <a:gd name="connsiteX610" fmla="*/ 2909131 w 4413413"/>
                <a:gd name="connsiteY610" fmla="*/ 837910 h 5584948"/>
                <a:gd name="connsiteX611" fmla="*/ 2943443 w 4413413"/>
                <a:gd name="connsiteY611" fmla="*/ 815532 h 5584948"/>
                <a:gd name="connsiteX612" fmla="*/ 2909131 w 4413413"/>
                <a:gd name="connsiteY612" fmla="*/ 805338 h 5584948"/>
                <a:gd name="connsiteX613" fmla="*/ 3714732 w 4413413"/>
                <a:gd name="connsiteY613" fmla="*/ 1356578 h 5584948"/>
                <a:gd name="connsiteX614" fmla="*/ 3643869 w 4413413"/>
                <a:gd name="connsiteY614" fmla="*/ 1446090 h 5584948"/>
                <a:gd name="connsiteX615" fmla="*/ 3591654 w 4413413"/>
                <a:gd name="connsiteY615" fmla="*/ 1519191 h 5584948"/>
                <a:gd name="connsiteX616" fmla="*/ 3662269 w 4413413"/>
                <a:gd name="connsiteY616" fmla="*/ 1556984 h 5584948"/>
                <a:gd name="connsiteX617" fmla="*/ 3759239 w 4413413"/>
                <a:gd name="connsiteY617" fmla="*/ 1581848 h 5584948"/>
                <a:gd name="connsiteX618" fmla="*/ 3782612 w 4413413"/>
                <a:gd name="connsiteY618" fmla="*/ 1609696 h 5584948"/>
                <a:gd name="connsiteX619" fmla="*/ 3809714 w 4413413"/>
                <a:gd name="connsiteY619" fmla="*/ 1589805 h 5584948"/>
                <a:gd name="connsiteX620" fmla="*/ 3783606 w 4413413"/>
                <a:gd name="connsiteY620" fmla="*/ 1486121 h 5584948"/>
                <a:gd name="connsiteX621" fmla="*/ 3735618 w 4413413"/>
                <a:gd name="connsiteY621" fmla="*/ 1464489 h 5584948"/>
                <a:gd name="connsiteX622" fmla="*/ 3707522 w 4413413"/>
                <a:gd name="connsiteY622" fmla="*/ 1436641 h 5584948"/>
                <a:gd name="connsiteX623" fmla="*/ 3705533 w 4413413"/>
                <a:gd name="connsiteY623" fmla="*/ 1399593 h 5584948"/>
                <a:gd name="connsiteX624" fmla="*/ 3714732 w 4413413"/>
                <a:gd name="connsiteY624" fmla="*/ 1356578 h 5584948"/>
                <a:gd name="connsiteX625" fmla="*/ 1134818 w 4413413"/>
                <a:gd name="connsiteY625" fmla="*/ 1298893 h 5584948"/>
                <a:gd name="connsiteX626" fmla="*/ 1184547 w 4413413"/>
                <a:gd name="connsiteY626" fmla="*/ 1386664 h 5584948"/>
                <a:gd name="connsiteX627" fmla="*/ 1191757 w 4413413"/>
                <a:gd name="connsiteY627" fmla="*/ 1361800 h 5584948"/>
                <a:gd name="connsiteX628" fmla="*/ 1185292 w 4413413"/>
                <a:gd name="connsiteY628" fmla="*/ 1309336 h 5584948"/>
                <a:gd name="connsiteX629" fmla="*/ 1134818 w 4413413"/>
                <a:gd name="connsiteY629" fmla="*/ 1298893 h 5584948"/>
                <a:gd name="connsiteX630" fmla="*/ 1276296 w 4413413"/>
                <a:gd name="connsiteY630" fmla="*/ 1445592 h 5584948"/>
                <a:gd name="connsiteX631" fmla="*/ 1328511 w 4413413"/>
                <a:gd name="connsiteY631" fmla="*/ 1495321 h 5584948"/>
                <a:gd name="connsiteX632" fmla="*/ 1398379 w 4413413"/>
                <a:gd name="connsiteY632" fmla="*/ 1526898 h 5584948"/>
                <a:gd name="connsiteX633" fmla="*/ 1423243 w 4413413"/>
                <a:gd name="connsiteY633" fmla="*/ 1505764 h 5584948"/>
                <a:gd name="connsiteX634" fmla="*/ 1383958 w 4413413"/>
                <a:gd name="connsiteY634" fmla="*/ 1480900 h 5584948"/>
                <a:gd name="connsiteX635" fmla="*/ 1321797 w 4413413"/>
                <a:gd name="connsiteY635" fmla="*/ 1463992 h 5584948"/>
                <a:gd name="connsiteX636" fmla="*/ 1276296 w 4413413"/>
                <a:gd name="connsiteY636" fmla="*/ 1445592 h 5584948"/>
                <a:gd name="connsiteX637" fmla="*/ 488347 w 4413413"/>
                <a:gd name="connsiteY637" fmla="*/ 1147221 h 5584948"/>
                <a:gd name="connsiteX638" fmla="*/ 438619 w 4413413"/>
                <a:gd name="connsiteY638" fmla="*/ 1153686 h 5584948"/>
                <a:gd name="connsiteX639" fmla="*/ 426933 w 4413413"/>
                <a:gd name="connsiteY639" fmla="*/ 1190982 h 5584948"/>
                <a:gd name="connsiteX640" fmla="*/ 451797 w 4413413"/>
                <a:gd name="connsiteY640" fmla="*/ 1183523 h 5584948"/>
                <a:gd name="connsiteX641" fmla="*/ 488347 w 4413413"/>
                <a:gd name="connsiteY641" fmla="*/ 1161394 h 5584948"/>
                <a:gd name="connsiteX642" fmla="*/ 508736 w 4413413"/>
                <a:gd name="connsiteY642" fmla="*/ 1146475 h 5584948"/>
                <a:gd name="connsiteX643" fmla="*/ 488347 w 4413413"/>
                <a:gd name="connsiteY643" fmla="*/ 1146227 h 5584948"/>
                <a:gd name="connsiteX644" fmla="*/ 480143 w 4413413"/>
                <a:gd name="connsiteY644" fmla="*/ 1116141 h 5584948"/>
                <a:gd name="connsiteX645" fmla="*/ 476661 w 4413413"/>
                <a:gd name="connsiteY645" fmla="*/ 1129816 h 5584948"/>
                <a:gd name="connsiteX646" fmla="*/ 501525 w 4413413"/>
                <a:gd name="connsiteY646" fmla="*/ 1118379 h 5584948"/>
                <a:gd name="connsiteX647" fmla="*/ 516693 w 4413413"/>
                <a:gd name="connsiteY647" fmla="*/ 1116141 h 5584948"/>
                <a:gd name="connsiteX648" fmla="*/ 480143 w 4413413"/>
                <a:gd name="connsiteY648" fmla="*/ 1116390 h 5584948"/>
                <a:gd name="connsiteX649" fmla="*/ 32586 w 4413413"/>
                <a:gd name="connsiteY649" fmla="*/ 1044283 h 5584948"/>
                <a:gd name="connsiteX650" fmla="*/ 4240 w 4413413"/>
                <a:gd name="connsiteY650" fmla="*/ 1050499 h 5584948"/>
                <a:gd name="connsiteX651" fmla="*/ 49494 w 4413413"/>
                <a:gd name="connsiteY651" fmla="*/ 1064175 h 5584948"/>
                <a:gd name="connsiteX652" fmla="*/ 67644 w 4413413"/>
                <a:gd name="connsiteY652" fmla="*/ 1055721 h 5584948"/>
                <a:gd name="connsiteX653" fmla="*/ 60931 w 4413413"/>
                <a:gd name="connsiteY653" fmla="*/ 1040056 h 5584948"/>
                <a:gd name="connsiteX654" fmla="*/ 32586 w 4413413"/>
                <a:gd name="connsiteY654" fmla="*/ 1043289 h 5584948"/>
                <a:gd name="connsiteX655" fmla="*/ 3511840 w 4413413"/>
                <a:gd name="connsiteY655" fmla="*/ 1478164 h 5584948"/>
                <a:gd name="connsiteX656" fmla="*/ 3437247 w 4413413"/>
                <a:gd name="connsiteY656" fmla="*/ 1453300 h 5584948"/>
                <a:gd name="connsiteX657" fmla="*/ 3470814 w 4413413"/>
                <a:gd name="connsiteY657" fmla="*/ 1489353 h 5584948"/>
                <a:gd name="connsiteX658" fmla="*/ 3511840 w 4413413"/>
                <a:gd name="connsiteY658" fmla="*/ 1478164 h 5584948"/>
                <a:gd name="connsiteX659" fmla="*/ 3443215 w 4413413"/>
                <a:gd name="connsiteY659" fmla="*/ 1599253 h 5584948"/>
                <a:gd name="connsiteX660" fmla="*/ 3448685 w 4413413"/>
                <a:gd name="connsiteY660" fmla="*/ 1638042 h 5584948"/>
                <a:gd name="connsiteX661" fmla="*/ 3494684 w 4413413"/>
                <a:gd name="connsiteY661" fmla="*/ 1638042 h 5584948"/>
                <a:gd name="connsiteX662" fmla="*/ 3478522 w 4413413"/>
                <a:gd name="connsiteY662" fmla="*/ 1629588 h 5584948"/>
                <a:gd name="connsiteX663" fmla="*/ 3442220 w 4413413"/>
                <a:gd name="connsiteY663" fmla="*/ 1599253 h 558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</a:cxnLst>
              <a:rect l="l" t="t" r="r" b="b"/>
              <a:pathLst>
                <a:path w="4413413" h="5584948">
                  <a:moveTo>
                    <a:pt x="1086333" y="452266"/>
                  </a:moveTo>
                  <a:cubicBezTo>
                    <a:pt x="1111197" y="452266"/>
                    <a:pt x="1112937" y="460719"/>
                    <a:pt x="1133326" y="452266"/>
                  </a:cubicBezTo>
                  <a:cubicBezTo>
                    <a:pt x="1153715" y="443812"/>
                    <a:pt x="1213886" y="403780"/>
                    <a:pt x="1234275" y="398559"/>
                  </a:cubicBezTo>
                  <a:cubicBezTo>
                    <a:pt x="1254664" y="393337"/>
                    <a:pt x="1267593" y="400299"/>
                    <a:pt x="1237507" y="416958"/>
                  </a:cubicBezTo>
                  <a:cubicBezTo>
                    <a:pt x="1207422" y="433617"/>
                    <a:pt x="1147499" y="469671"/>
                    <a:pt x="1158190" y="466687"/>
                  </a:cubicBezTo>
                  <a:cubicBezTo>
                    <a:pt x="1187058" y="456530"/>
                    <a:pt x="1215204" y="444486"/>
                    <a:pt x="1242480" y="430634"/>
                  </a:cubicBezTo>
                  <a:cubicBezTo>
                    <a:pt x="1285495" y="410494"/>
                    <a:pt x="1281766" y="419445"/>
                    <a:pt x="1292209" y="397813"/>
                  </a:cubicBezTo>
                  <a:lnTo>
                    <a:pt x="1309365" y="364743"/>
                  </a:lnTo>
                  <a:cubicBezTo>
                    <a:pt x="1309365" y="364743"/>
                    <a:pt x="1377742" y="434861"/>
                    <a:pt x="1383958" y="437596"/>
                  </a:cubicBezTo>
                  <a:cubicBezTo>
                    <a:pt x="1390174" y="440331"/>
                    <a:pt x="1392660" y="437596"/>
                    <a:pt x="1396141" y="428396"/>
                  </a:cubicBezTo>
                  <a:cubicBezTo>
                    <a:pt x="1399622" y="419196"/>
                    <a:pt x="1406584" y="407759"/>
                    <a:pt x="1416281" y="411737"/>
                  </a:cubicBezTo>
                  <a:cubicBezTo>
                    <a:pt x="1425978" y="415715"/>
                    <a:pt x="1417773" y="432374"/>
                    <a:pt x="1423741" y="434861"/>
                  </a:cubicBezTo>
                  <a:cubicBezTo>
                    <a:pt x="1429708" y="437347"/>
                    <a:pt x="1439156" y="434861"/>
                    <a:pt x="1457059" y="428396"/>
                  </a:cubicBezTo>
                  <a:cubicBezTo>
                    <a:pt x="1474961" y="421931"/>
                    <a:pt x="1465761" y="409499"/>
                    <a:pt x="1465761" y="409499"/>
                  </a:cubicBezTo>
                  <a:cubicBezTo>
                    <a:pt x="1465761" y="409499"/>
                    <a:pt x="1463772" y="409499"/>
                    <a:pt x="1484658" y="407261"/>
                  </a:cubicBezTo>
                  <a:cubicBezTo>
                    <a:pt x="1521034" y="412595"/>
                    <a:pt x="1556541" y="422625"/>
                    <a:pt x="1590331" y="437098"/>
                  </a:cubicBezTo>
                  <a:cubicBezTo>
                    <a:pt x="1609725" y="444806"/>
                    <a:pt x="1668405" y="451022"/>
                    <a:pt x="1685064" y="456492"/>
                  </a:cubicBezTo>
                  <a:cubicBezTo>
                    <a:pt x="1701723" y="461963"/>
                    <a:pt x="1707690" y="447044"/>
                    <a:pt x="1730565" y="459228"/>
                  </a:cubicBezTo>
                  <a:cubicBezTo>
                    <a:pt x="1753440" y="471411"/>
                    <a:pt x="1770348" y="487573"/>
                    <a:pt x="1753192" y="496027"/>
                  </a:cubicBezTo>
                  <a:cubicBezTo>
                    <a:pt x="1736036" y="504480"/>
                    <a:pt x="1693766" y="510945"/>
                    <a:pt x="1715398" y="516415"/>
                  </a:cubicBezTo>
                  <a:cubicBezTo>
                    <a:pt x="1743550" y="523902"/>
                    <a:pt x="1772546" y="527746"/>
                    <a:pt x="1801677" y="527853"/>
                  </a:cubicBezTo>
                  <a:cubicBezTo>
                    <a:pt x="1833255" y="527853"/>
                    <a:pt x="1889945" y="515172"/>
                    <a:pt x="1907350" y="515172"/>
                  </a:cubicBezTo>
                  <a:cubicBezTo>
                    <a:pt x="1924755" y="515172"/>
                    <a:pt x="1935447" y="525864"/>
                    <a:pt x="1951857" y="553463"/>
                  </a:cubicBezTo>
                  <a:cubicBezTo>
                    <a:pt x="1968268" y="581062"/>
                    <a:pt x="1981446" y="591754"/>
                    <a:pt x="1987662" y="593992"/>
                  </a:cubicBezTo>
                  <a:cubicBezTo>
                    <a:pt x="1993878" y="596230"/>
                    <a:pt x="1981446" y="581062"/>
                    <a:pt x="1984927" y="567387"/>
                  </a:cubicBezTo>
                  <a:cubicBezTo>
                    <a:pt x="1986351" y="550477"/>
                    <a:pt x="1983885" y="533467"/>
                    <a:pt x="1977716" y="517659"/>
                  </a:cubicBezTo>
                  <a:cubicBezTo>
                    <a:pt x="1973738" y="508707"/>
                    <a:pt x="1977716" y="504232"/>
                    <a:pt x="1969760" y="491054"/>
                  </a:cubicBezTo>
                  <a:cubicBezTo>
                    <a:pt x="1961803" y="477876"/>
                    <a:pt x="1949619" y="480362"/>
                    <a:pt x="1972743" y="468925"/>
                  </a:cubicBezTo>
                  <a:cubicBezTo>
                    <a:pt x="1995867" y="457487"/>
                    <a:pt x="2012029" y="441077"/>
                    <a:pt x="2040125" y="444060"/>
                  </a:cubicBezTo>
                  <a:cubicBezTo>
                    <a:pt x="2068222" y="447044"/>
                    <a:pt x="2075930" y="483346"/>
                    <a:pt x="2100297" y="486081"/>
                  </a:cubicBezTo>
                  <a:cubicBezTo>
                    <a:pt x="2123279" y="492854"/>
                    <a:pt x="2146711" y="498003"/>
                    <a:pt x="2170414" y="501497"/>
                  </a:cubicBezTo>
                  <a:cubicBezTo>
                    <a:pt x="2212186" y="504729"/>
                    <a:pt x="2195278" y="501497"/>
                    <a:pt x="2241277" y="504978"/>
                  </a:cubicBezTo>
                  <a:cubicBezTo>
                    <a:pt x="2287276" y="508459"/>
                    <a:pt x="2270865" y="500005"/>
                    <a:pt x="2280563" y="476135"/>
                  </a:cubicBezTo>
                  <a:cubicBezTo>
                    <a:pt x="2290260" y="452266"/>
                    <a:pt x="2300951" y="447790"/>
                    <a:pt x="2312140" y="448536"/>
                  </a:cubicBezTo>
                  <a:cubicBezTo>
                    <a:pt x="2323329" y="449282"/>
                    <a:pt x="2361869" y="455001"/>
                    <a:pt x="2361869" y="459973"/>
                  </a:cubicBezTo>
                  <a:cubicBezTo>
                    <a:pt x="2361869" y="464946"/>
                    <a:pt x="2345458" y="490556"/>
                    <a:pt x="2353663" y="503237"/>
                  </a:cubicBezTo>
                  <a:cubicBezTo>
                    <a:pt x="2365974" y="516298"/>
                    <a:pt x="2380030" y="527594"/>
                    <a:pt x="2395435" y="536804"/>
                  </a:cubicBezTo>
                  <a:cubicBezTo>
                    <a:pt x="2395435" y="536804"/>
                    <a:pt x="2388225" y="507713"/>
                    <a:pt x="2388225" y="504729"/>
                  </a:cubicBezTo>
                  <a:cubicBezTo>
                    <a:pt x="2388225" y="501745"/>
                    <a:pt x="2385738" y="479865"/>
                    <a:pt x="2390463" y="474892"/>
                  </a:cubicBezTo>
                  <a:cubicBezTo>
                    <a:pt x="2395187" y="469919"/>
                    <a:pt x="2423035" y="477130"/>
                    <a:pt x="2440191" y="443314"/>
                  </a:cubicBezTo>
                  <a:cubicBezTo>
                    <a:pt x="2457347" y="409499"/>
                    <a:pt x="2428505" y="411240"/>
                    <a:pt x="2428505" y="411240"/>
                  </a:cubicBezTo>
                  <a:cubicBezTo>
                    <a:pt x="2428505" y="411240"/>
                    <a:pt x="2418062" y="411240"/>
                    <a:pt x="2423283" y="397564"/>
                  </a:cubicBezTo>
                  <a:cubicBezTo>
                    <a:pt x="2428505" y="383889"/>
                    <a:pt x="2459585" y="375186"/>
                    <a:pt x="2459585" y="375186"/>
                  </a:cubicBezTo>
                  <a:cubicBezTo>
                    <a:pt x="2459585" y="375186"/>
                    <a:pt x="2461574" y="381402"/>
                    <a:pt x="2457596" y="370214"/>
                  </a:cubicBezTo>
                  <a:cubicBezTo>
                    <a:pt x="2453618" y="359025"/>
                    <a:pt x="2432732" y="361014"/>
                    <a:pt x="2411597" y="359771"/>
                  </a:cubicBezTo>
                  <a:cubicBezTo>
                    <a:pt x="2390463" y="358527"/>
                    <a:pt x="2374798" y="355295"/>
                    <a:pt x="2370820" y="336647"/>
                  </a:cubicBezTo>
                  <a:cubicBezTo>
                    <a:pt x="2367851" y="309237"/>
                    <a:pt x="2366936" y="281644"/>
                    <a:pt x="2368085" y="254097"/>
                  </a:cubicBezTo>
                  <a:cubicBezTo>
                    <a:pt x="2368085" y="227493"/>
                    <a:pt x="2389468" y="236941"/>
                    <a:pt x="2392949" y="222023"/>
                  </a:cubicBezTo>
                  <a:cubicBezTo>
                    <a:pt x="2395468" y="187751"/>
                    <a:pt x="2393377" y="153297"/>
                    <a:pt x="2386733" y="119582"/>
                  </a:cubicBezTo>
                  <a:cubicBezTo>
                    <a:pt x="2381511" y="104663"/>
                    <a:pt x="2394441" y="72588"/>
                    <a:pt x="2397425" y="51454"/>
                  </a:cubicBezTo>
                  <a:cubicBezTo>
                    <a:pt x="2400408" y="30319"/>
                    <a:pt x="2422289" y="39519"/>
                    <a:pt x="2422289" y="39519"/>
                  </a:cubicBezTo>
                  <a:cubicBezTo>
                    <a:pt x="2418559" y="32308"/>
                    <a:pt x="2428505" y="12168"/>
                    <a:pt x="2457845" y="3466"/>
                  </a:cubicBezTo>
                  <a:cubicBezTo>
                    <a:pt x="2485752" y="-1149"/>
                    <a:pt x="2514227" y="-1149"/>
                    <a:pt x="2542135" y="3466"/>
                  </a:cubicBezTo>
                  <a:cubicBezTo>
                    <a:pt x="2542135" y="3466"/>
                    <a:pt x="2537162" y="3466"/>
                    <a:pt x="2523735" y="21617"/>
                  </a:cubicBezTo>
                  <a:cubicBezTo>
                    <a:pt x="2510308" y="39768"/>
                    <a:pt x="2518762" y="71345"/>
                    <a:pt x="2498871" y="92480"/>
                  </a:cubicBezTo>
                  <a:cubicBezTo>
                    <a:pt x="2478979" y="113614"/>
                    <a:pt x="2426764" y="107398"/>
                    <a:pt x="2426764" y="107398"/>
                  </a:cubicBezTo>
                  <a:cubicBezTo>
                    <a:pt x="2426764" y="107398"/>
                    <a:pt x="2442678" y="143949"/>
                    <a:pt x="2435964" y="155635"/>
                  </a:cubicBezTo>
                  <a:cubicBezTo>
                    <a:pt x="2430643" y="166926"/>
                    <a:pt x="2426879" y="178888"/>
                    <a:pt x="2424775" y="191191"/>
                  </a:cubicBezTo>
                  <a:cubicBezTo>
                    <a:pt x="2424775" y="191191"/>
                    <a:pt x="2470277" y="203872"/>
                    <a:pt x="2472763" y="232714"/>
                  </a:cubicBezTo>
                  <a:cubicBezTo>
                    <a:pt x="2475250" y="261557"/>
                    <a:pt x="2497627" y="266530"/>
                    <a:pt x="2503346" y="293134"/>
                  </a:cubicBezTo>
                  <a:cubicBezTo>
                    <a:pt x="2509065" y="319739"/>
                    <a:pt x="2480968" y="342863"/>
                    <a:pt x="2486687" y="346095"/>
                  </a:cubicBezTo>
                  <a:cubicBezTo>
                    <a:pt x="2493866" y="351318"/>
                    <a:pt x="2502720" y="353708"/>
                    <a:pt x="2511551" y="352809"/>
                  </a:cubicBezTo>
                  <a:cubicBezTo>
                    <a:pt x="2527962" y="352809"/>
                    <a:pt x="2550340" y="356787"/>
                    <a:pt x="2550340" y="356787"/>
                  </a:cubicBezTo>
                  <a:cubicBezTo>
                    <a:pt x="2545320" y="365480"/>
                    <a:pt x="2545320" y="376191"/>
                    <a:pt x="2550340" y="384883"/>
                  </a:cubicBezTo>
                  <a:cubicBezTo>
                    <a:pt x="2558545" y="399305"/>
                    <a:pt x="2552329" y="408256"/>
                    <a:pt x="2553323" y="423672"/>
                  </a:cubicBezTo>
                  <a:cubicBezTo>
                    <a:pt x="2554318" y="439087"/>
                    <a:pt x="2563518" y="452017"/>
                    <a:pt x="2567247" y="448536"/>
                  </a:cubicBezTo>
                  <a:cubicBezTo>
                    <a:pt x="2578324" y="430012"/>
                    <a:pt x="2586696" y="410001"/>
                    <a:pt x="2592112" y="389110"/>
                  </a:cubicBezTo>
                  <a:cubicBezTo>
                    <a:pt x="2595841" y="371457"/>
                    <a:pt x="2598825" y="362008"/>
                    <a:pt x="2606533" y="362008"/>
                  </a:cubicBezTo>
                  <a:cubicBezTo>
                    <a:pt x="2621190" y="369499"/>
                    <a:pt x="2633366" y="381069"/>
                    <a:pt x="2641591" y="395326"/>
                  </a:cubicBezTo>
                  <a:cubicBezTo>
                    <a:pt x="2644575" y="403780"/>
                    <a:pt x="2646564" y="415715"/>
                    <a:pt x="2631894" y="439087"/>
                  </a:cubicBezTo>
                  <a:cubicBezTo>
                    <a:pt x="2617225" y="462460"/>
                    <a:pt x="2618965" y="473400"/>
                    <a:pt x="2631894" y="482351"/>
                  </a:cubicBezTo>
                  <a:cubicBezTo>
                    <a:pt x="2643252" y="489365"/>
                    <a:pt x="2655341" y="495119"/>
                    <a:pt x="2667948" y="499508"/>
                  </a:cubicBezTo>
                  <a:cubicBezTo>
                    <a:pt x="2690574" y="510448"/>
                    <a:pt x="2686347" y="509453"/>
                    <a:pt x="2700271" y="505475"/>
                  </a:cubicBezTo>
                  <a:cubicBezTo>
                    <a:pt x="2714195" y="501497"/>
                    <a:pt x="2694552" y="465692"/>
                    <a:pt x="2695796" y="464698"/>
                  </a:cubicBezTo>
                  <a:cubicBezTo>
                    <a:pt x="2697039" y="463703"/>
                    <a:pt x="2729362" y="460222"/>
                    <a:pt x="2722152" y="442071"/>
                  </a:cubicBezTo>
                  <a:cubicBezTo>
                    <a:pt x="2714941" y="423920"/>
                    <a:pt x="2707482" y="415218"/>
                    <a:pt x="2722152" y="406018"/>
                  </a:cubicBezTo>
                  <a:cubicBezTo>
                    <a:pt x="2736822" y="396818"/>
                    <a:pt x="2747016" y="389856"/>
                    <a:pt x="2747016" y="389856"/>
                  </a:cubicBezTo>
                  <a:cubicBezTo>
                    <a:pt x="2738878" y="376574"/>
                    <a:pt x="2732525" y="362279"/>
                    <a:pt x="2728119" y="347338"/>
                  </a:cubicBezTo>
                  <a:cubicBezTo>
                    <a:pt x="2717427" y="317253"/>
                    <a:pt x="2737319" y="325209"/>
                    <a:pt x="2777848" y="328442"/>
                  </a:cubicBezTo>
                  <a:cubicBezTo>
                    <a:pt x="2818376" y="331674"/>
                    <a:pt x="2821360" y="346095"/>
                    <a:pt x="2843738" y="357284"/>
                  </a:cubicBezTo>
                  <a:cubicBezTo>
                    <a:pt x="2866116" y="368473"/>
                    <a:pt x="2851943" y="372700"/>
                    <a:pt x="2859154" y="390851"/>
                  </a:cubicBezTo>
                  <a:cubicBezTo>
                    <a:pt x="2866364" y="409002"/>
                    <a:pt x="2840754" y="411488"/>
                    <a:pt x="2840754" y="411488"/>
                  </a:cubicBezTo>
                  <a:cubicBezTo>
                    <a:pt x="2840754" y="411488"/>
                    <a:pt x="2823846" y="414721"/>
                    <a:pt x="2827825" y="428645"/>
                  </a:cubicBezTo>
                  <a:cubicBezTo>
                    <a:pt x="2833999" y="447059"/>
                    <a:pt x="2842345" y="464670"/>
                    <a:pt x="2852689" y="481108"/>
                  </a:cubicBezTo>
                  <a:cubicBezTo>
                    <a:pt x="2864872" y="502740"/>
                    <a:pt x="2849208" y="517659"/>
                    <a:pt x="2830311" y="535064"/>
                  </a:cubicBezTo>
                  <a:cubicBezTo>
                    <a:pt x="2812909" y="550591"/>
                    <a:pt x="2790220" y="558866"/>
                    <a:pt x="2766907" y="558187"/>
                  </a:cubicBezTo>
                  <a:cubicBezTo>
                    <a:pt x="2744529" y="558187"/>
                    <a:pt x="2735081" y="567636"/>
                    <a:pt x="2733589" y="561420"/>
                  </a:cubicBezTo>
                  <a:cubicBezTo>
                    <a:pt x="2732097" y="555204"/>
                    <a:pt x="2721406" y="549236"/>
                    <a:pt x="2708725" y="551971"/>
                  </a:cubicBezTo>
                  <a:cubicBezTo>
                    <a:pt x="2696044" y="554706"/>
                    <a:pt x="2668942" y="565398"/>
                    <a:pt x="2678639" y="568879"/>
                  </a:cubicBezTo>
                  <a:cubicBezTo>
                    <a:pt x="2688336" y="572360"/>
                    <a:pt x="2714195" y="571614"/>
                    <a:pt x="2703504" y="591505"/>
                  </a:cubicBezTo>
                  <a:cubicBezTo>
                    <a:pt x="2692812" y="611397"/>
                    <a:pt x="2683612" y="611397"/>
                    <a:pt x="2662229" y="609159"/>
                  </a:cubicBezTo>
                  <a:cubicBezTo>
                    <a:pt x="2640846" y="606921"/>
                    <a:pt x="2620954" y="606921"/>
                    <a:pt x="2607279" y="605927"/>
                  </a:cubicBezTo>
                  <a:lnTo>
                    <a:pt x="2526967" y="600954"/>
                  </a:lnTo>
                  <a:cubicBezTo>
                    <a:pt x="2552640" y="616526"/>
                    <a:pt x="2579791" y="629518"/>
                    <a:pt x="2608025" y="639742"/>
                  </a:cubicBezTo>
                  <a:cubicBezTo>
                    <a:pt x="2632253" y="646699"/>
                    <a:pt x="2657703" y="648313"/>
                    <a:pt x="2682618" y="644466"/>
                  </a:cubicBezTo>
                  <a:cubicBezTo>
                    <a:pt x="2682618" y="644466"/>
                    <a:pt x="2667948" y="671568"/>
                    <a:pt x="2650543" y="700411"/>
                  </a:cubicBezTo>
                  <a:cubicBezTo>
                    <a:pt x="2633138" y="729253"/>
                    <a:pt x="2616727" y="716573"/>
                    <a:pt x="2600814" y="718313"/>
                  </a:cubicBezTo>
                  <a:cubicBezTo>
                    <a:pt x="2584901" y="720053"/>
                    <a:pt x="2577690" y="731988"/>
                    <a:pt x="2551086" y="735469"/>
                  </a:cubicBezTo>
                  <a:cubicBezTo>
                    <a:pt x="2524481" y="738950"/>
                    <a:pt x="2467293" y="728010"/>
                    <a:pt x="2476493" y="731988"/>
                  </a:cubicBezTo>
                  <a:cubicBezTo>
                    <a:pt x="2485693" y="735967"/>
                    <a:pt x="2488925" y="743177"/>
                    <a:pt x="2504589" y="745415"/>
                  </a:cubicBezTo>
                  <a:cubicBezTo>
                    <a:pt x="2518961" y="746512"/>
                    <a:pt x="2532582" y="752275"/>
                    <a:pt x="2543378" y="761825"/>
                  </a:cubicBezTo>
                  <a:cubicBezTo>
                    <a:pt x="2556804" y="773014"/>
                    <a:pt x="2534427" y="775749"/>
                    <a:pt x="2516524" y="778982"/>
                  </a:cubicBezTo>
                  <a:cubicBezTo>
                    <a:pt x="2503908" y="779230"/>
                    <a:pt x="2492249" y="785760"/>
                    <a:pt x="2485444" y="796387"/>
                  </a:cubicBezTo>
                  <a:cubicBezTo>
                    <a:pt x="2477239" y="807824"/>
                    <a:pt x="2446904" y="851585"/>
                    <a:pt x="2435716" y="865012"/>
                  </a:cubicBezTo>
                  <a:cubicBezTo>
                    <a:pt x="2423686" y="884043"/>
                    <a:pt x="2416122" y="905548"/>
                    <a:pt x="2413586" y="927919"/>
                  </a:cubicBezTo>
                  <a:cubicBezTo>
                    <a:pt x="2409608" y="954523"/>
                    <a:pt x="2386982" y="986598"/>
                    <a:pt x="2397176" y="993312"/>
                  </a:cubicBezTo>
                  <a:cubicBezTo>
                    <a:pt x="2407370" y="1000025"/>
                    <a:pt x="2446904" y="1001020"/>
                    <a:pt x="2461574" y="1010965"/>
                  </a:cubicBezTo>
                  <a:cubicBezTo>
                    <a:pt x="2476244" y="1020911"/>
                    <a:pt x="2495390" y="1069645"/>
                    <a:pt x="2507573" y="1088044"/>
                  </a:cubicBezTo>
                  <a:cubicBezTo>
                    <a:pt x="2519757" y="1106444"/>
                    <a:pt x="2529454" y="1120617"/>
                    <a:pt x="2542880" y="1106195"/>
                  </a:cubicBezTo>
                  <a:cubicBezTo>
                    <a:pt x="2556307" y="1091774"/>
                    <a:pt x="2583161" y="1095255"/>
                    <a:pt x="2608522" y="1104206"/>
                  </a:cubicBezTo>
                  <a:cubicBezTo>
                    <a:pt x="2642596" y="1120204"/>
                    <a:pt x="2674171" y="1141057"/>
                    <a:pt x="2702260" y="1166118"/>
                  </a:cubicBezTo>
                  <a:cubicBezTo>
                    <a:pt x="2718173" y="1181783"/>
                    <a:pt x="2746270" y="1179048"/>
                    <a:pt x="2776853" y="1183523"/>
                  </a:cubicBezTo>
                  <a:cubicBezTo>
                    <a:pt x="2807436" y="1187999"/>
                    <a:pt x="2811912" y="1199934"/>
                    <a:pt x="2811912" y="1199934"/>
                  </a:cubicBezTo>
                  <a:cubicBezTo>
                    <a:pt x="2811912" y="1199934"/>
                    <a:pt x="2844732" y="1201674"/>
                    <a:pt x="2831057" y="1215598"/>
                  </a:cubicBezTo>
                  <a:cubicBezTo>
                    <a:pt x="2817382" y="1229522"/>
                    <a:pt x="2813652" y="1215598"/>
                    <a:pt x="2827079" y="1240462"/>
                  </a:cubicBezTo>
                  <a:cubicBezTo>
                    <a:pt x="2838285" y="1262293"/>
                    <a:pt x="2841622" y="1287321"/>
                    <a:pt x="2836527" y="1311325"/>
                  </a:cubicBezTo>
                  <a:cubicBezTo>
                    <a:pt x="2832549" y="1326990"/>
                    <a:pt x="2879791" y="1319033"/>
                    <a:pt x="2899682" y="1330719"/>
                  </a:cubicBezTo>
                  <a:cubicBezTo>
                    <a:pt x="2919574" y="1342406"/>
                    <a:pt x="2920817" y="1390145"/>
                    <a:pt x="2931011" y="1384426"/>
                  </a:cubicBezTo>
                  <a:cubicBezTo>
                    <a:pt x="2941206" y="1378707"/>
                    <a:pt x="2958113" y="1368016"/>
                    <a:pt x="2960103" y="1355335"/>
                  </a:cubicBezTo>
                  <a:cubicBezTo>
                    <a:pt x="2960985" y="1338718"/>
                    <a:pt x="2960152" y="1322054"/>
                    <a:pt x="2957616" y="1305607"/>
                  </a:cubicBezTo>
                  <a:cubicBezTo>
                    <a:pt x="2956912" y="1278114"/>
                    <a:pt x="2950920" y="1251017"/>
                    <a:pt x="2939962" y="1225792"/>
                  </a:cubicBezTo>
                  <a:cubicBezTo>
                    <a:pt x="2929271" y="1209879"/>
                    <a:pt x="2959108" y="1203663"/>
                    <a:pt x="2954384" y="1196950"/>
                  </a:cubicBezTo>
                  <a:cubicBezTo>
                    <a:pt x="2949660" y="1190237"/>
                    <a:pt x="2950654" y="1176561"/>
                    <a:pt x="2971043" y="1172086"/>
                  </a:cubicBezTo>
                  <a:cubicBezTo>
                    <a:pt x="2991431" y="1167610"/>
                    <a:pt x="2992675" y="1172086"/>
                    <a:pt x="3003864" y="1163134"/>
                  </a:cubicBezTo>
                  <a:cubicBezTo>
                    <a:pt x="3015052" y="1154183"/>
                    <a:pt x="3017042" y="1113406"/>
                    <a:pt x="3018782" y="1099979"/>
                  </a:cubicBezTo>
                  <a:cubicBezTo>
                    <a:pt x="3020137" y="1080284"/>
                    <a:pt x="3017604" y="1060515"/>
                    <a:pt x="3011323" y="1041797"/>
                  </a:cubicBezTo>
                  <a:cubicBezTo>
                    <a:pt x="3002479" y="1021804"/>
                    <a:pt x="2991824" y="1002663"/>
                    <a:pt x="2979497" y="984609"/>
                  </a:cubicBezTo>
                  <a:cubicBezTo>
                    <a:pt x="2972037" y="976404"/>
                    <a:pt x="2963086" y="974166"/>
                    <a:pt x="2982978" y="948805"/>
                  </a:cubicBezTo>
                  <a:cubicBezTo>
                    <a:pt x="3002869" y="923443"/>
                    <a:pt x="2991183" y="928913"/>
                    <a:pt x="2988199" y="921454"/>
                  </a:cubicBezTo>
                  <a:cubicBezTo>
                    <a:pt x="2985215" y="913995"/>
                    <a:pt x="2980989" y="894849"/>
                    <a:pt x="2977010" y="877693"/>
                  </a:cubicBezTo>
                  <a:cubicBezTo>
                    <a:pt x="2973032" y="860536"/>
                    <a:pt x="2985215" y="841391"/>
                    <a:pt x="2977010" y="817024"/>
                  </a:cubicBezTo>
                  <a:cubicBezTo>
                    <a:pt x="2968805" y="792657"/>
                    <a:pt x="2962092" y="798127"/>
                    <a:pt x="2963584" y="792160"/>
                  </a:cubicBezTo>
                  <a:cubicBezTo>
                    <a:pt x="2965075" y="786192"/>
                    <a:pt x="3010826" y="788182"/>
                    <a:pt x="3044890" y="792160"/>
                  </a:cubicBezTo>
                  <a:cubicBezTo>
                    <a:pt x="3064018" y="793875"/>
                    <a:pt x="3083297" y="792702"/>
                    <a:pt x="3102077" y="788679"/>
                  </a:cubicBezTo>
                  <a:cubicBezTo>
                    <a:pt x="3118801" y="792458"/>
                    <a:pt x="3134500" y="799840"/>
                    <a:pt x="3148076" y="810311"/>
                  </a:cubicBezTo>
                  <a:cubicBezTo>
                    <a:pt x="3166973" y="822494"/>
                    <a:pt x="3174184" y="819262"/>
                    <a:pt x="3183881" y="835175"/>
                  </a:cubicBezTo>
                  <a:cubicBezTo>
                    <a:pt x="3193578" y="851088"/>
                    <a:pt x="3199048" y="858299"/>
                    <a:pt x="3218939" y="857304"/>
                  </a:cubicBezTo>
                  <a:cubicBezTo>
                    <a:pt x="3233050" y="857520"/>
                    <a:pt x="3246984" y="860474"/>
                    <a:pt x="3259965" y="866007"/>
                  </a:cubicBezTo>
                  <a:cubicBezTo>
                    <a:pt x="3259965" y="866007"/>
                    <a:pt x="3246041" y="873963"/>
                    <a:pt x="3248528" y="900817"/>
                  </a:cubicBezTo>
                  <a:cubicBezTo>
                    <a:pt x="3248965" y="919748"/>
                    <a:pt x="3248135" y="938687"/>
                    <a:pt x="3246041" y="957507"/>
                  </a:cubicBezTo>
                  <a:cubicBezTo>
                    <a:pt x="3246041" y="968447"/>
                    <a:pt x="3252009" y="968945"/>
                    <a:pt x="3260960" y="970188"/>
                  </a:cubicBezTo>
                  <a:cubicBezTo>
                    <a:pt x="3269911" y="971431"/>
                    <a:pt x="3295024" y="993560"/>
                    <a:pt x="3320634" y="1002760"/>
                  </a:cubicBezTo>
                  <a:cubicBezTo>
                    <a:pt x="3346244" y="1011960"/>
                    <a:pt x="3352958" y="1008976"/>
                    <a:pt x="3361411" y="988339"/>
                  </a:cubicBezTo>
                  <a:cubicBezTo>
                    <a:pt x="3369865" y="967701"/>
                    <a:pt x="3371606" y="969193"/>
                    <a:pt x="3381800" y="967950"/>
                  </a:cubicBezTo>
                  <a:cubicBezTo>
                    <a:pt x="3391994" y="966707"/>
                    <a:pt x="3395227" y="970188"/>
                    <a:pt x="3399702" y="965712"/>
                  </a:cubicBezTo>
                  <a:cubicBezTo>
                    <a:pt x="3404178" y="961237"/>
                    <a:pt x="3391746" y="952037"/>
                    <a:pt x="3394730" y="937616"/>
                  </a:cubicBezTo>
                  <a:cubicBezTo>
                    <a:pt x="3400391" y="920238"/>
                    <a:pt x="3410608" y="904698"/>
                    <a:pt x="3424318" y="892611"/>
                  </a:cubicBezTo>
                  <a:cubicBezTo>
                    <a:pt x="3436004" y="881920"/>
                    <a:pt x="3444209" y="903552"/>
                    <a:pt x="3454404" y="923443"/>
                  </a:cubicBezTo>
                  <a:cubicBezTo>
                    <a:pt x="3464598" y="943334"/>
                    <a:pt x="3499905" y="1007733"/>
                    <a:pt x="3510100" y="1029116"/>
                  </a:cubicBezTo>
                  <a:cubicBezTo>
                    <a:pt x="3520294" y="1050499"/>
                    <a:pt x="3533472" y="1051494"/>
                    <a:pt x="3521289" y="1071385"/>
                  </a:cubicBezTo>
                  <a:cubicBezTo>
                    <a:pt x="3509105" y="1091277"/>
                    <a:pt x="3503386" y="1099979"/>
                    <a:pt x="3521289" y="1108930"/>
                  </a:cubicBezTo>
                  <a:cubicBezTo>
                    <a:pt x="3539191" y="1117882"/>
                    <a:pt x="3557093" y="1133795"/>
                    <a:pt x="3555850" y="1148713"/>
                  </a:cubicBezTo>
                  <a:cubicBezTo>
                    <a:pt x="3554607" y="1163632"/>
                    <a:pt x="3550380" y="1163880"/>
                    <a:pt x="3555850" y="1168107"/>
                  </a:cubicBezTo>
                  <a:cubicBezTo>
                    <a:pt x="3561320" y="1172334"/>
                    <a:pt x="3584941" y="1159902"/>
                    <a:pt x="3601600" y="1168107"/>
                  </a:cubicBezTo>
                  <a:cubicBezTo>
                    <a:pt x="3618921" y="1173538"/>
                    <a:pt x="3635162" y="1181952"/>
                    <a:pt x="3649588" y="1192972"/>
                  </a:cubicBezTo>
                  <a:cubicBezTo>
                    <a:pt x="3661026" y="1204658"/>
                    <a:pt x="3660031" y="1208636"/>
                    <a:pt x="3643621" y="1214603"/>
                  </a:cubicBezTo>
                  <a:cubicBezTo>
                    <a:pt x="3629433" y="1219027"/>
                    <a:pt x="3615628" y="1224596"/>
                    <a:pt x="3602346" y="1231262"/>
                  </a:cubicBezTo>
                  <a:cubicBezTo>
                    <a:pt x="3594141" y="1236235"/>
                    <a:pt x="3581211" y="1245684"/>
                    <a:pt x="3581460" y="1253392"/>
                  </a:cubicBezTo>
                  <a:cubicBezTo>
                    <a:pt x="3581709" y="1261100"/>
                    <a:pt x="3578228" y="1273532"/>
                    <a:pt x="3591406" y="1263586"/>
                  </a:cubicBezTo>
                  <a:cubicBezTo>
                    <a:pt x="3606568" y="1252730"/>
                    <a:pt x="3623351" y="1244339"/>
                    <a:pt x="3641134" y="1238722"/>
                  </a:cubicBezTo>
                  <a:cubicBezTo>
                    <a:pt x="3656799" y="1233998"/>
                    <a:pt x="3645113" y="1238722"/>
                    <a:pt x="3659036" y="1236235"/>
                  </a:cubicBezTo>
                  <a:cubicBezTo>
                    <a:pt x="3675352" y="1237635"/>
                    <a:pt x="3691320" y="1241753"/>
                    <a:pt x="3706279" y="1248419"/>
                  </a:cubicBezTo>
                  <a:cubicBezTo>
                    <a:pt x="3725424" y="1253889"/>
                    <a:pt x="3720203" y="1266072"/>
                    <a:pt x="3715478" y="1277510"/>
                  </a:cubicBezTo>
                  <a:cubicBezTo>
                    <a:pt x="3708680" y="1287886"/>
                    <a:pt x="3708109" y="1301148"/>
                    <a:pt x="3713986" y="1312071"/>
                  </a:cubicBezTo>
                  <a:cubicBezTo>
                    <a:pt x="3721694" y="1324752"/>
                    <a:pt x="3710505" y="1336936"/>
                    <a:pt x="3693598" y="1351357"/>
                  </a:cubicBezTo>
                  <a:cubicBezTo>
                    <a:pt x="3677742" y="1365157"/>
                    <a:pt x="3657430" y="1372753"/>
                    <a:pt x="3636410" y="1372740"/>
                  </a:cubicBezTo>
                  <a:cubicBezTo>
                    <a:pt x="3612473" y="1378026"/>
                    <a:pt x="3591167" y="1391585"/>
                    <a:pt x="3576239" y="1411031"/>
                  </a:cubicBezTo>
                  <a:cubicBezTo>
                    <a:pt x="3556844" y="1428933"/>
                    <a:pt x="3547147" y="1424458"/>
                    <a:pt x="3519051" y="1425950"/>
                  </a:cubicBezTo>
                  <a:cubicBezTo>
                    <a:pt x="3490954" y="1427441"/>
                    <a:pt x="3502143" y="1411777"/>
                    <a:pt x="3494187" y="1415009"/>
                  </a:cubicBezTo>
                  <a:cubicBezTo>
                    <a:pt x="3482538" y="1422009"/>
                    <a:pt x="3469742" y="1426892"/>
                    <a:pt x="3456393" y="1429431"/>
                  </a:cubicBezTo>
                  <a:cubicBezTo>
                    <a:pt x="3422249" y="1430482"/>
                    <a:pt x="3388205" y="1433638"/>
                    <a:pt x="3354449" y="1438879"/>
                  </a:cubicBezTo>
                  <a:cubicBezTo>
                    <a:pt x="3331326" y="1445841"/>
                    <a:pt x="3338536" y="1461505"/>
                    <a:pt x="3332818" y="1474683"/>
                  </a:cubicBezTo>
                  <a:cubicBezTo>
                    <a:pt x="3327099" y="1487862"/>
                    <a:pt x="3317650" y="1482391"/>
                    <a:pt x="3300245" y="1488110"/>
                  </a:cubicBezTo>
                  <a:cubicBezTo>
                    <a:pt x="3274429" y="1504026"/>
                    <a:pt x="3253986" y="1527326"/>
                    <a:pt x="3241566" y="1554995"/>
                  </a:cubicBezTo>
                  <a:cubicBezTo>
                    <a:pt x="3228957" y="1576590"/>
                    <a:pt x="3212723" y="1595849"/>
                    <a:pt x="3193578" y="1611934"/>
                  </a:cubicBezTo>
                  <a:cubicBezTo>
                    <a:pt x="3211997" y="1603187"/>
                    <a:pt x="3228485" y="1590844"/>
                    <a:pt x="3242063" y="1575632"/>
                  </a:cubicBezTo>
                  <a:cubicBezTo>
                    <a:pt x="3270500" y="1549928"/>
                    <a:pt x="3300840" y="1526406"/>
                    <a:pt x="3332818" y="1505267"/>
                  </a:cubicBezTo>
                  <a:cubicBezTo>
                    <a:pt x="3352329" y="1490912"/>
                    <a:pt x="3374868" y="1481215"/>
                    <a:pt x="3398708" y="1476921"/>
                  </a:cubicBezTo>
                  <a:cubicBezTo>
                    <a:pt x="3407908" y="1479656"/>
                    <a:pt x="3430783" y="1497310"/>
                    <a:pt x="3430783" y="1506261"/>
                  </a:cubicBezTo>
                  <a:cubicBezTo>
                    <a:pt x="3430783" y="1515212"/>
                    <a:pt x="3423821" y="1522423"/>
                    <a:pt x="3407410" y="1537839"/>
                  </a:cubicBezTo>
                  <a:cubicBezTo>
                    <a:pt x="3391000" y="1553255"/>
                    <a:pt x="3369119" y="1537839"/>
                    <a:pt x="3370611" y="1544055"/>
                  </a:cubicBezTo>
                  <a:cubicBezTo>
                    <a:pt x="3374838" y="1555597"/>
                    <a:pt x="3383934" y="1564692"/>
                    <a:pt x="3395475" y="1568919"/>
                  </a:cubicBezTo>
                  <a:cubicBezTo>
                    <a:pt x="3408156" y="1571903"/>
                    <a:pt x="3407410" y="1587319"/>
                    <a:pt x="3407410" y="1593783"/>
                  </a:cubicBezTo>
                  <a:cubicBezTo>
                    <a:pt x="3407410" y="1600248"/>
                    <a:pt x="3400200" y="1611437"/>
                    <a:pt x="3429291" y="1635804"/>
                  </a:cubicBezTo>
                  <a:cubicBezTo>
                    <a:pt x="3447994" y="1654288"/>
                    <a:pt x="3474002" y="1663413"/>
                    <a:pt x="3500154" y="1660668"/>
                  </a:cubicBezTo>
                  <a:cubicBezTo>
                    <a:pt x="3521537" y="1660668"/>
                    <a:pt x="3510348" y="1667879"/>
                    <a:pt x="3519051" y="1667133"/>
                  </a:cubicBezTo>
                  <a:cubicBezTo>
                    <a:pt x="3527753" y="1666387"/>
                    <a:pt x="3529742" y="1649479"/>
                    <a:pt x="3532726" y="1636053"/>
                  </a:cubicBezTo>
                  <a:cubicBezTo>
                    <a:pt x="3534109" y="1623931"/>
                    <a:pt x="3539539" y="1612630"/>
                    <a:pt x="3548142" y="1603978"/>
                  </a:cubicBezTo>
                  <a:cubicBezTo>
                    <a:pt x="3555850" y="1598010"/>
                    <a:pt x="3561817" y="1587319"/>
                    <a:pt x="3564304" y="1607956"/>
                  </a:cubicBezTo>
                  <a:cubicBezTo>
                    <a:pt x="3566773" y="1628260"/>
                    <a:pt x="3560022" y="1648604"/>
                    <a:pt x="3545904" y="1663403"/>
                  </a:cubicBezTo>
                  <a:cubicBezTo>
                    <a:pt x="3534964" y="1669868"/>
                    <a:pt x="3537202" y="1677824"/>
                    <a:pt x="3537202" y="1684289"/>
                  </a:cubicBezTo>
                  <a:cubicBezTo>
                    <a:pt x="3537202" y="1690754"/>
                    <a:pt x="3524770" y="1691002"/>
                    <a:pt x="3494684" y="1707661"/>
                  </a:cubicBezTo>
                  <a:cubicBezTo>
                    <a:pt x="3464598" y="1724320"/>
                    <a:pt x="3454901" y="1728548"/>
                    <a:pt x="3449680" y="1726310"/>
                  </a:cubicBezTo>
                  <a:cubicBezTo>
                    <a:pt x="3444458" y="1724072"/>
                    <a:pt x="3433020" y="1729045"/>
                    <a:pt x="3418599" y="1741974"/>
                  </a:cubicBezTo>
                  <a:cubicBezTo>
                    <a:pt x="3404178" y="1754904"/>
                    <a:pt x="3387519" y="1773303"/>
                    <a:pt x="3377822" y="1772806"/>
                  </a:cubicBezTo>
                  <a:cubicBezTo>
                    <a:pt x="3368125" y="1772308"/>
                    <a:pt x="3357930" y="1767833"/>
                    <a:pt x="3372600" y="1752914"/>
                  </a:cubicBezTo>
                  <a:cubicBezTo>
                    <a:pt x="3387270" y="1737996"/>
                    <a:pt x="3391994" y="1717359"/>
                    <a:pt x="3406416" y="1710148"/>
                  </a:cubicBezTo>
                  <a:cubicBezTo>
                    <a:pt x="3416690" y="1704635"/>
                    <a:pt x="3428396" y="1702380"/>
                    <a:pt x="3439982" y="1703683"/>
                  </a:cubicBezTo>
                  <a:cubicBezTo>
                    <a:pt x="3451917" y="1703683"/>
                    <a:pt x="3446199" y="1696473"/>
                    <a:pt x="3455896" y="1689262"/>
                  </a:cubicBezTo>
                  <a:cubicBezTo>
                    <a:pt x="3465593" y="1682051"/>
                    <a:pt x="3448685" y="1684289"/>
                    <a:pt x="3431031" y="1681554"/>
                  </a:cubicBezTo>
                  <a:cubicBezTo>
                    <a:pt x="3413378" y="1678819"/>
                    <a:pt x="3427302" y="1664398"/>
                    <a:pt x="3427302" y="1664398"/>
                  </a:cubicBezTo>
                  <a:lnTo>
                    <a:pt x="3410145" y="1673597"/>
                  </a:lnTo>
                  <a:cubicBezTo>
                    <a:pt x="3399770" y="1679252"/>
                    <a:pt x="3388961" y="1684073"/>
                    <a:pt x="3377822" y="1688019"/>
                  </a:cubicBezTo>
                  <a:cubicBezTo>
                    <a:pt x="3371109" y="1688019"/>
                    <a:pt x="3372600" y="1693240"/>
                    <a:pt x="3370611" y="1695975"/>
                  </a:cubicBezTo>
                  <a:cubicBezTo>
                    <a:pt x="3362063" y="1698631"/>
                    <a:pt x="3353201" y="1700138"/>
                    <a:pt x="3344255" y="1700451"/>
                  </a:cubicBezTo>
                  <a:cubicBezTo>
                    <a:pt x="3344255" y="1700451"/>
                    <a:pt x="3331823" y="1725315"/>
                    <a:pt x="3312926" y="1729791"/>
                  </a:cubicBezTo>
                  <a:cubicBezTo>
                    <a:pt x="3294029" y="1734266"/>
                    <a:pt x="3307207" y="1732029"/>
                    <a:pt x="3293532" y="1737996"/>
                  </a:cubicBezTo>
                  <a:cubicBezTo>
                    <a:pt x="3279857" y="1743963"/>
                    <a:pt x="3282343" y="1731283"/>
                    <a:pt x="3279359" y="1734764"/>
                  </a:cubicBezTo>
                  <a:cubicBezTo>
                    <a:pt x="3273723" y="1741912"/>
                    <a:pt x="3266912" y="1748048"/>
                    <a:pt x="3259219" y="1752914"/>
                  </a:cubicBezTo>
                  <a:cubicBezTo>
                    <a:pt x="3244052" y="1764103"/>
                    <a:pt x="3234355" y="1767833"/>
                    <a:pt x="3224658" y="1808859"/>
                  </a:cubicBezTo>
                  <a:cubicBezTo>
                    <a:pt x="3218532" y="1829295"/>
                    <a:pt x="3219054" y="1851148"/>
                    <a:pt x="3226150" y="1871268"/>
                  </a:cubicBezTo>
                  <a:cubicBezTo>
                    <a:pt x="3226150" y="1877484"/>
                    <a:pt x="3207253" y="1867041"/>
                    <a:pt x="3201286" y="1871268"/>
                  </a:cubicBezTo>
                  <a:cubicBezTo>
                    <a:pt x="3192275" y="1882151"/>
                    <a:pt x="3180755" y="1890685"/>
                    <a:pt x="3167719" y="1896133"/>
                  </a:cubicBezTo>
                  <a:cubicBezTo>
                    <a:pt x="3148516" y="1899979"/>
                    <a:pt x="3130052" y="1906861"/>
                    <a:pt x="3113018" y="1916521"/>
                  </a:cubicBezTo>
                  <a:cubicBezTo>
                    <a:pt x="3105558" y="1924229"/>
                    <a:pt x="3105061" y="1934921"/>
                    <a:pt x="3101829" y="1950834"/>
                  </a:cubicBezTo>
                  <a:cubicBezTo>
                    <a:pt x="3095784" y="1968972"/>
                    <a:pt x="3088300" y="1986599"/>
                    <a:pt x="3079451" y="2003546"/>
                  </a:cubicBezTo>
                  <a:cubicBezTo>
                    <a:pt x="3081539" y="1994277"/>
                    <a:pt x="3078163" y="1984627"/>
                    <a:pt x="3070748" y="1978682"/>
                  </a:cubicBezTo>
                  <a:cubicBezTo>
                    <a:pt x="3057570" y="1967742"/>
                    <a:pt x="3059560" y="1957796"/>
                    <a:pt x="3059560" y="1957796"/>
                  </a:cubicBezTo>
                  <a:cubicBezTo>
                    <a:pt x="3058771" y="1968137"/>
                    <a:pt x="3060387" y="1978520"/>
                    <a:pt x="3064284" y="1988130"/>
                  </a:cubicBezTo>
                  <a:cubicBezTo>
                    <a:pt x="3072166" y="2002564"/>
                    <a:pt x="3075706" y="2018972"/>
                    <a:pt x="3074478" y="2035372"/>
                  </a:cubicBezTo>
                  <a:cubicBezTo>
                    <a:pt x="3071562" y="2051775"/>
                    <a:pt x="3063662" y="2066883"/>
                    <a:pt x="3051852" y="2078636"/>
                  </a:cubicBezTo>
                  <a:cubicBezTo>
                    <a:pt x="3041409" y="2084604"/>
                    <a:pt x="3054089" y="2067447"/>
                    <a:pt x="3054089" y="2053772"/>
                  </a:cubicBezTo>
                  <a:cubicBezTo>
                    <a:pt x="3054089" y="2040097"/>
                    <a:pt x="3047376" y="2039351"/>
                    <a:pt x="3042900" y="2032389"/>
                  </a:cubicBezTo>
                  <a:cubicBezTo>
                    <a:pt x="3038206" y="2017336"/>
                    <a:pt x="3039089" y="2001094"/>
                    <a:pt x="3045387" y="1986638"/>
                  </a:cubicBezTo>
                  <a:cubicBezTo>
                    <a:pt x="3053095" y="1963515"/>
                    <a:pt x="3038176" y="1977439"/>
                    <a:pt x="3029225" y="1992854"/>
                  </a:cubicBezTo>
                  <a:cubicBezTo>
                    <a:pt x="3017638" y="2011925"/>
                    <a:pt x="3017163" y="2035745"/>
                    <a:pt x="3027982" y="2055264"/>
                  </a:cubicBezTo>
                  <a:cubicBezTo>
                    <a:pt x="3041409" y="2073663"/>
                    <a:pt x="3019279" y="2071923"/>
                    <a:pt x="3027982" y="2098528"/>
                  </a:cubicBezTo>
                  <a:cubicBezTo>
                    <a:pt x="3036684" y="2125132"/>
                    <a:pt x="3016793" y="2138310"/>
                    <a:pt x="3020523" y="2142289"/>
                  </a:cubicBezTo>
                  <a:cubicBezTo>
                    <a:pt x="3024252" y="2146267"/>
                    <a:pt x="3035193" y="2140548"/>
                    <a:pt x="3039917" y="2153478"/>
                  </a:cubicBezTo>
                  <a:cubicBezTo>
                    <a:pt x="3044641" y="2166407"/>
                    <a:pt x="3030468" y="2160688"/>
                    <a:pt x="3025495" y="2164418"/>
                  </a:cubicBezTo>
                  <a:cubicBezTo>
                    <a:pt x="3020523" y="2168148"/>
                    <a:pt x="3023009" y="2172872"/>
                    <a:pt x="3025495" y="2180082"/>
                  </a:cubicBezTo>
                  <a:cubicBezTo>
                    <a:pt x="3027982" y="2187293"/>
                    <a:pt x="3034198" y="2182817"/>
                    <a:pt x="3031711" y="2185055"/>
                  </a:cubicBezTo>
                  <a:cubicBezTo>
                    <a:pt x="3025963" y="2192097"/>
                    <a:pt x="3018397" y="2197428"/>
                    <a:pt x="3009831" y="2200471"/>
                  </a:cubicBezTo>
                  <a:cubicBezTo>
                    <a:pt x="2997399" y="2204449"/>
                    <a:pt x="2996404" y="2198233"/>
                    <a:pt x="2988696" y="2207184"/>
                  </a:cubicBezTo>
                  <a:cubicBezTo>
                    <a:pt x="2980989" y="2216136"/>
                    <a:pt x="2975021" y="2224341"/>
                    <a:pt x="2966816" y="2234784"/>
                  </a:cubicBezTo>
                  <a:cubicBezTo>
                    <a:pt x="2958611" y="2245227"/>
                    <a:pt x="2952892" y="2241497"/>
                    <a:pt x="2943941" y="2248708"/>
                  </a:cubicBezTo>
                  <a:cubicBezTo>
                    <a:pt x="2934990" y="2255918"/>
                    <a:pt x="2932006" y="2261886"/>
                    <a:pt x="2921314" y="2270837"/>
                  </a:cubicBezTo>
                  <a:cubicBezTo>
                    <a:pt x="2904138" y="2281911"/>
                    <a:pt x="2888359" y="2295020"/>
                    <a:pt x="2874321" y="2309874"/>
                  </a:cubicBezTo>
                  <a:cubicBezTo>
                    <a:pt x="2861143" y="2327279"/>
                    <a:pt x="2864624" y="2332003"/>
                    <a:pt x="2858408" y="2359602"/>
                  </a:cubicBezTo>
                  <a:cubicBezTo>
                    <a:pt x="2852192" y="2387202"/>
                    <a:pt x="2874321" y="2437676"/>
                    <a:pt x="2888245" y="2483923"/>
                  </a:cubicBezTo>
                  <a:cubicBezTo>
                    <a:pt x="2902169" y="2530171"/>
                    <a:pt x="2908136" y="2517739"/>
                    <a:pt x="2906147" y="2533652"/>
                  </a:cubicBezTo>
                  <a:cubicBezTo>
                    <a:pt x="2904543" y="2549605"/>
                    <a:pt x="2898126" y="2564692"/>
                    <a:pt x="2887748" y="2576916"/>
                  </a:cubicBezTo>
                  <a:cubicBezTo>
                    <a:pt x="2877802" y="2587359"/>
                    <a:pt x="2871834" y="2569705"/>
                    <a:pt x="2857910" y="2559262"/>
                  </a:cubicBezTo>
                  <a:cubicBezTo>
                    <a:pt x="2843986" y="2548819"/>
                    <a:pt x="2854927" y="2541608"/>
                    <a:pt x="2841251" y="2519977"/>
                  </a:cubicBezTo>
                  <a:cubicBezTo>
                    <a:pt x="2832027" y="2506796"/>
                    <a:pt x="2827158" y="2491060"/>
                    <a:pt x="2827327" y="2474972"/>
                  </a:cubicBezTo>
                  <a:cubicBezTo>
                    <a:pt x="2825960" y="2456530"/>
                    <a:pt x="2822026" y="2438372"/>
                    <a:pt x="2815641" y="2421017"/>
                  </a:cubicBezTo>
                  <a:cubicBezTo>
                    <a:pt x="2808431" y="2403612"/>
                    <a:pt x="2792766" y="2381980"/>
                    <a:pt x="2769642" y="2390682"/>
                  </a:cubicBezTo>
                  <a:cubicBezTo>
                    <a:pt x="2746519" y="2399385"/>
                    <a:pt x="2752237" y="2395158"/>
                    <a:pt x="2739557" y="2390682"/>
                  </a:cubicBezTo>
                  <a:cubicBezTo>
                    <a:pt x="2726876" y="2386207"/>
                    <a:pt x="2693558" y="2373775"/>
                    <a:pt x="2676401" y="2382726"/>
                  </a:cubicBezTo>
                  <a:cubicBezTo>
                    <a:pt x="2659245" y="2391677"/>
                    <a:pt x="2605787" y="2379991"/>
                    <a:pt x="2594598" y="2382726"/>
                  </a:cubicBezTo>
                  <a:cubicBezTo>
                    <a:pt x="2583409" y="2385461"/>
                    <a:pt x="2575204" y="2386207"/>
                    <a:pt x="2575204" y="2393915"/>
                  </a:cubicBezTo>
                  <a:cubicBezTo>
                    <a:pt x="2575204" y="2401623"/>
                    <a:pt x="2570480" y="2402866"/>
                    <a:pt x="2590371" y="2408336"/>
                  </a:cubicBezTo>
                  <a:cubicBezTo>
                    <a:pt x="2610263" y="2413806"/>
                    <a:pt x="2607279" y="2419774"/>
                    <a:pt x="2605787" y="2428228"/>
                  </a:cubicBezTo>
                  <a:cubicBezTo>
                    <a:pt x="2604295" y="2436681"/>
                    <a:pt x="2589625" y="2423752"/>
                    <a:pt x="2580923" y="2420520"/>
                  </a:cubicBezTo>
                  <a:cubicBezTo>
                    <a:pt x="2572220" y="2417287"/>
                    <a:pt x="2566004" y="2426984"/>
                    <a:pt x="2552329" y="2426984"/>
                  </a:cubicBezTo>
                  <a:cubicBezTo>
                    <a:pt x="2538654" y="2426984"/>
                    <a:pt x="2536416" y="2413806"/>
                    <a:pt x="2524232" y="2412066"/>
                  </a:cubicBezTo>
                  <a:cubicBezTo>
                    <a:pt x="2515117" y="2412364"/>
                    <a:pt x="2506002" y="2411444"/>
                    <a:pt x="2497130" y="2409331"/>
                  </a:cubicBezTo>
                  <a:cubicBezTo>
                    <a:pt x="2484539" y="2402799"/>
                    <a:pt x="2470749" y="2398908"/>
                    <a:pt x="2456601" y="2397893"/>
                  </a:cubicBezTo>
                  <a:cubicBezTo>
                    <a:pt x="2424054" y="2411805"/>
                    <a:pt x="2393528" y="2430035"/>
                    <a:pt x="2365847" y="2452097"/>
                  </a:cubicBezTo>
                  <a:cubicBezTo>
                    <a:pt x="2345409" y="2465049"/>
                    <a:pt x="2328359" y="2482695"/>
                    <a:pt x="2316119" y="2503566"/>
                  </a:cubicBezTo>
                  <a:cubicBezTo>
                    <a:pt x="2310400" y="2518485"/>
                    <a:pt x="2309903" y="2519728"/>
                    <a:pt x="2329794" y="2541857"/>
                  </a:cubicBezTo>
                  <a:cubicBezTo>
                    <a:pt x="2349685" y="2563986"/>
                    <a:pt x="2340485" y="2560505"/>
                    <a:pt x="2336507" y="2573186"/>
                  </a:cubicBezTo>
                  <a:cubicBezTo>
                    <a:pt x="2332529" y="2585867"/>
                    <a:pt x="2321091" y="2601034"/>
                    <a:pt x="2306919" y="2633606"/>
                  </a:cubicBezTo>
                  <a:cubicBezTo>
                    <a:pt x="2292746" y="2666178"/>
                    <a:pt x="2301200" y="2681843"/>
                    <a:pt x="2318108" y="2712923"/>
                  </a:cubicBezTo>
                  <a:cubicBezTo>
                    <a:pt x="2330095" y="2737215"/>
                    <a:pt x="2345409" y="2759743"/>
                    <a:pt x="2363609" y="2779808"/>
                  </a:cubicBezTo>
                  <a:cubicBezTo>
                    <a:pt x="2373620" y="2792190"/>
                    <a:pt x="2385438" y="2803006"/>
                    <a:pt x="2398668" y="2811883"/>
                  </a:cubicBezTo>
                  <a:cubicBezTo>
                    <a:pt x="2406048" y="2814270"/>
                    <a:pt x="2412714" y="2818447"/>
                    <a:pt x="2418062" y="2824066"/>
                  </a:cubicBezTo>
                  <a:cubicBezTo>
                    <a:pt x="2423283" y="2829537"/>
                    <a:pt x="2421792" y="2831774"/>
                    <a:pt x="2440440" y="2826801"/>
                  </a:cubicBezTo>
                  <a:cubicBezTo>
                    <a:pt x="2454856" y="2821083"/>
                    <a:pt x="2469869" y="2817005"/>
                    <a:pt x="2485195" y="2814618"/>
                  </a:cubicBezTo>
                  <a:cubicBezTo>
                    <a:pt x="2496566" y="2813076"/>
                    <a:pt x="2508113" y="2815637"/>
                    <a:pt x="2517767" y="2821828"/>
                  </a:cubicBezTo>
                  <a:cubicBezTo>
                    <a:pt x="2524978" y="2828542"/>
                    <a:pt x="2525973" y="2824564"/>
                    <a:pt x="2525973" y="2821828"/>
                  </a:cubicBezTo>
                  <a:cubicBezTo>
                    <a:pt x="2527748" y="2814643"/>
                    <a:pt x="2530423" y="2807706"/>
                    <a:pt x="2533929" y="2801191"/>
                  </a:cubicBezTo>
                  <a:cubicBezTo>
                    <a:pt x="2542828" y="2788038"/>
                    <a:pt x="2550248" y="2773940"/>
                    <a:pt x="2556058" y="2759171"/>
                  </a:cubicBezTo>
                  <a:cubicBezTo>
                    <a:pt x="2559042" y="2745495"/>
                    <a:pt x="2559042" y="2718393"/>
                    <a:pt x="2575950" y="2716653"/>
                  </a:cubicBezTo>
                  <a:cubicBezTo>
                    <a:pt x="2604395" y="2711257"/>
                    <a:pt x="2633277" y="2708522"/>
                    <a:pt x="2662229" y="2708448"/>
                  </a:cubicBezTo>
                  <a:cubicBezTo>
                    <a:pt x="2695050" y="2710934"/>
                    <a:pt x="2680628" y="2727096"/>
                    <a:pt x="2671926" y="2744252"/>
                  </a:cubicBezTo>
                  <a:cubicBezTo>
                    <a:pt x="2663223" y="2761409"/>
                    <a:pt x="2659742" y="2763149"/>
                    <a:pt x="2659742" y="2776327"/>
                  </a:cubicBezTo>
                  <a:cubicBezTo>
                    <a:pt x="2659742" y="2789505"/>
                    <a:pt x="2663721" y="2789256"/>
                    <a:pt x="2653029" y="2796964"/>
                  </a:cubicBezTo>
                  <a:cubicBezTo>
                    <a:pt x="2642337" y="2804672"/>
                    <a:pt x="2649051" y="2792489"/>
                    <a:pt x="2644824" y="2800197"/>
                  </a:cubicBezTo>
                  <a:cubicBezTo>
                    <a:pt x="2639871" y="2806761"/>
                    <a:pt x="2633811" y="2812380"/>
                    <a:pt x="2626922" y="2816856"/>
                  </a:cubicBezTo>
                  <a:cubicBezTo>
                    <a:pt x="2628662" y="2815115"/>
                    <a:pt x="2633635" y="2830034"/>
                    <a:pt x="2633635" y="2837244"/>
                  </a:cubicBezTo>
                  <a:cubicBezTo>
                    <a:pt x="2633635" y="2844455"/>
                    <a:pt x="2632143" y="2847936"/>
                    <a:pt x="2632143" y="2865590"/>
                  </a:cubicBezTo>
                  <a:cubicBezTo>
                    <a:pt x="2632143" y="2883243"/>
                    <a:pt x="2597830" y="2901394"/>
                    <a:pt x="2597830" y="2901394"/>
                  </a:cubicBezTo>
                  <a:cubicBezTo>
                    <a:pt x="2607378" y="2906243"/>
                    <a:pt x="2617956" y="2908704"/>
                    <a:pt x="2628662" y="2908605"/>
                  </a:cubicBezTo>
                  <a:cubicBezTo>
                    <a:pt x="2649130" y="2907237"/>
                    <a:pt x="2669653" y="2910271"/>
                    <a:pt x="2688834" y="2917556"/>
                  </a:cubicBezTo>
                  <a:cubicBezTo>
                    <a:pt x="2708228" y="2926507"/>
                    <a:pt x="2745027" y="2910345"/>
                    <a:pt x="2772377" y="2923772"/>
                  </a:cubicBezTo>
                  <a:cubicBezTo>
                    <a:pt x="2799728" y="2937199"/>
                    <a:pt x="2789782" y="2945404"/>
                    <a:pt x="2791523" y="2958085"/>
                  </a:cubicBezTo>
                  <a:cubicBezTo>
                    <a:pt x="2794392" y="2979915"/>
                    <a:pt x="2795474" y="3001970"/>
                    <a:pt x="2794755" y="3023975"/>
                  </a:cubicBezTo>
                  <a:cubicBezTo>
                    <a:pt x="2792517" y="3033921"/>
                    <a:pt x="2779837" y="3062017"/>
                    <a:pt x="2773123" y="3081909"/>
                  </a:cubicBezTo>
                  <a:cubicBezTo>
                    <a:pt x="2766410" y="3101800"/>
                    <a:pt x="2792517" y="3116221"/>
                    <a:pt x="2816884" y="3131637"/>
                  </a:cubicBezTo>
                  <a:cubicBezTo>
                    <a:pt x="2834754" y="3143646"/>
                    <a:pt x="2854385" y="3152772"/>
                    <a:pt x="2875067" y="3158739"/>
                  </a:cubicBezTo>
                  <a:cubicBezTo>
                    <a:pt x="2887499" y="3162220"/>
                    <a:pt x="2910871" y="3139842"/>
                    <a:pt x="2953638" y="3142577"/>
                  </a:cubicBezTo>
                  <a:cubicBezTo>
                    <a:pt x="2978142" y="3143671"/>
                    <a:pt x="3000089" y="3158068"/>
                    <a:pt x="3010826" y="3180122"/>
                  </a:cubicBezTo>
                  <a:cubicBezTo>
                    <a:pt x="3016251" y="3161101"/>
                    <a:pt x="3024643" y="3143075"/>
                    <a:pt x="3035690" y="3126664"/>
                  </a:cubicBezTo>
                  <a:cubicBezTo>
                    <a:pt x="3055084" y="3096081"/>
                    <a:pt x="3056078" y="3087130"/>
                    <a:pt x="3082186" y="3076936"/>
                  </a:cubicBezTo>
                  <a:cubicBezTo>
                    <a:pt x="3108293" y="3066741"/>
                    <a:pt x="3116996" y="3065249"/>
                    <a:pt x="3159762" y="3052071"/>
                  </a:cubicBezTo>
                  <a:cubicBezTo>
                    <a:pt x="3202529" y="3038893"/>
                    <a:pt x="3194572" y="3048590"/>
                    <a:pt x="3216950" y="3050331"/>
                  </a:cubicBezTo>
                  <a:cubicBezTo>
                    <a:pt x="3259025" y="3053240"/>
                    <a:pt x="3300688" y="3060476"/>
                    <a:pt x="3341271" y="3071963"/>
                  </a:cubicBezTo>
                  <a:cubicBezTo>
                    <a:pt x="3392492" y="3087379"/>
                    <a:pt x="3471063" y="3091854"/>
                    <a:pt x="3501149" y="3104535"/>
                  </a:cubicBezTo>
                  <a:cubicBezTo>
                    <a:pt x="3531234" y="3117216"/>
                    <a:pt x="3544910" y="3152274"/>
                    <a:pt x="3575741" y="3181117"/>
                  </a:cubicBezTo>
                  <a:cubicBezTo>
                    <a:pt x="3606573" y="3209959"/>
                    <a:pt x="3645610" y="3236316"/>
                    <a:pt x="3662020" y="3249742"/>
                  </a:cubicBezTo>
                  <a:cubicBezTo>
                    <a:pt x="3678431" y="3263169"/>
                    <a:pt x="3770677" y="3276098"/>
                    <a:pt x="3791066" y="3284055"/>
                  </a:cubicBezTo>
                  <a:cubicBezTo>
                    <a:pt x="3815413" y="3296785"/>
                    <a:pt x="3833412" y="3319014"/>
                    <a:pt x="3840794" y="3345469"/>
                  </a:cubicBezTo>
                  <a:cubicBezTo>
                    <a:pt x="3842783" y="3365361"/>
                    <a:pt x="3863172" y="3375307"/>
                    <a:pt x="3890523" y="3386993"/>
                  </a:cubicBezTo>
                  <a:cubicBezTo>
                    <a:pt x="3917873" y="3398679"/>
                    <a:pt x="3927322" y="3411857"/>
                    <a:pt x="3945721" y="3448407"/>
                  </a:cubicBezTo>
                  <a:cubicBezTo>
                    <a:pt x="3964121" y="3484958"/>
                    <a:pt x="3959397" y="3494158"/>
                    <a:pt x="3984261" y="3503358"/>
                  </a:cubicBezTo>
                  <a:cubicBezTo>
                    <a:pt x="4009125" y="3512557"/>
                    <a:pt x="4183175" y="3559302"/>
                    <a:pt x="4227682" y="3576459"/>
                  </a:cubicBezTo>
                  <a:cubicBezTo>
                    <a:pt x="4272189" y="3593615"/>
                    <a:pt x="4327139" y="3639862"/>
                    <a:pt x="4341063" y="3645084"/>
                  </a:cubicBezTo>
                  <a:cubicBezTo>
                    <a:pt x="4354987" y="3650305"/>
                    <a:pt x="4381840" y="3640608"/>
                    <a:pt x="4393526" y="3647073"/>
                  </a:cubicBezTo>
                  <a:cubicBezTo>
                    <a:pt x="4405213" y="3653538"/>
                    <a:pt x="4386564" y="3687602"/>
                    <a:pt x="4401234" y="3711969"/>
                  </a:cubicBezTo>
                  <a:cubicBezTo>
                    <a:pt x="4415904" y="3736336"/>
                    <a:pt x="4416650" y="3738076"/>
                    <a:pt x="4407948" y="3756227"/>
                  </a:cubicBezTo>
                  <a:cubicBezTo>
                    <a:pt x="4399245" y="3774378"/>
                    <a:pt x="4364435" y="3817642"/>
                    <a:pt x="4350760" y="3839273"/>
                  </a:cubicBezTo>
                  <a:cubicBezTo>
                    <a:pt x="4334793" y="3858469"/>
                    <a:pt x="4314518" y="3873636"/>
                    <a:pt x="4291583" y="3883532"/>
                  </a:cubicBezTo>
                  <a:cubicBezTo>
                    <a:pt x="4275173" y="3892483"/>
                    <a:pt x="4260751" y="3883532"/>
                    <a:pt x="4275173" y="3901434"/>
                  </a:cubicBezTo>
                  <a:cubicBezTo>
                    <a:pt x="4289594" y="3919336"/>
                    <a:pt x="4275173" y="3935001"/>
                    <a:pt x="4263486" y="3951163"/>
                  </a:cubicBezTo>
                  <a:cubicBezTo>
                    <a:pt x="4251800" y="3967325"/>
                    <a:pt x="4263486" y="3965584"/>
                    <a:pt x="4260751" y="4018048"/>
                  </a:cubicBezTo>
                  <a:cubicBezTo>
                    <a:pt x="4258016" y="4070511"/>
                    <a:pt x="4260751" y="4127202"/>
                    <a:pt x="4254784" y="4149828"/>
                  </a:cubicBezTo>
                  <a:cubicBezTo>
                    <a:pt x="4248817" y="4172455"/>
                    <a:pt x="4215250" y="4129937"/>
                    <a:pt x="4176213" y="4178671"/>
                  </a:cubicBezTo>
                  <a:cubicBezTo>
                    <a:pt x="4137176" y="4227405"/>
                    <a:pt x="4126484" y="4264452"/>
                    <a:pt x="4103609" y="4269923"/>
                  </a:cubicBezTo>
                  <a:cubicBezTo>
                    <a:pt x="4068904" y="4280639"/>
                    <a:pt x="4036399" y="4297472"/>
                    <a:pt x="4007633" y="4319651"/>
                  </a:cubicBezTo>
                  <a:cubicBezTo>
                    <a:pt x="3992194" y="4333028"/>
                    <a:pt x="3980462" y="4350160"/>
                    <a:pt x="3973569" y="4369380"/>
                  </a:cubicBezTo>
                  <a:cubicBezTo>
                    <a:pt x="3962132" y="4394244"/>
                    <a:pt x="3950445" y="4446210"/>
                    <a:pt x="3937765" y="4477788"/>
                  </a:cubicBezTo>
                  <a:cubicBezTo>
                    <a:pt x="3925084" y="4509365"/>
                    <a:pt x="3904944" y="4527516"/>
                    <a:pt x="3858448" y="4569785"/>
                  </a:cubicBezTo>
                  <a:cubicBezTo>
                    <a:pt x="3811952" y="4612055"/>
                    <a:pt x="3791563" y="4655567"/>
                    <a:pt x="3761477" y="4689134"/>
                  </a:cubicBezTo>
                  <a:cubicBezTo>
                    <a:pt x="3731391" y="4722700"/>
                    <a:pt x="3739099" y="4715241"/>
                    <a:pt x="3732883" y="4721457"/>
                  </a:cubicBezTo>
                  <a:cubicBezTo>
                    <a:pt x="3716722" y="4737619"/>
                    <a:pt x="3650583" y="4696593"/>
                    <a:pt x="3667739" y="4718722"/>
                  </a:cubicBezTo>
                  <a:cubicBezTo>
                    <a:pt x="3680420" y="4735879"/>
                    <a:pt x="3660528" y="4718722"/>
                    <a:pt x="3671220" y="4735132"/>
                  </a:cubicBezTo>
                  <a:cubicBezTo>
                    <a:pt x="3681912" y="4751543"/>
                    <a:pt x="3689620" y="4757511"/>
                    <a:pt x="3666496" y="4786353"/>
                  </a:cubicBezTo>
                  <a:cubicBezTo>
                    <a:pt x="3643372" y="4815195"/>
                    <a:pt x="3616767" y="4809725"/>
                    <a:pt x="3597870" y="4814201"/>
                  </a:cubicBezTo>
                  <a:cubicBezTo>
                    <a:pt x="3578974" y="4818676"/>
                    <a:pt x="3552120" y="4795304"/>
                    <a:pt x="3550131" y="4806990"/>
                  </a:cubicBezTo>
                  <a:cubicBezTo>
                    <a:pt x="3547060" y="4825688"/>
                    <a:pt x="3537458" y="4842695"/>
                    <a:pt x="3523029" y="4854978"/>
                  </a:cubicBezTo>
                  <a:cubicBezTo>
                    <a:pt x="3508608" y="4862189"/>
                    <a:pt x="3469820" y="4873129"/>
                    <a:pt x="3470565" y="4877605"/>
                  </a:cubicBezTo>
                  <a:cubicBezTo>
                    <a:pt x="3488965" y="4963138"/>
                    <a:pt x="3526759" y="4972089"/>
                    <a:pt x="3486727" y="4968111"/>
                  </a:cubicBezTo>
                  <a:cubicBezTo>
                    <a:pt x="3377573" y="4957419"/>
                    <a:pt x="3455398" y="4931560"/>
                    <a:pt x="3379562" y="5090691"/>
                  </a:cubicBezTo>
                  <a:cubicBezTo>
                    <a:pt x="3367876" y="5115556"/>
                    <a:pt x="3356190" y="5102378"/>
                    <a:pt x="3358179" y="5131220"/>
                  </a:cubicBezTo>
                  <a:cubicBezTo>
                    <a:pt x="3360168" y="5160063"/>
                    <a:pt x="3358179" y="5180949"/>
                    <a:pt x="3373844" y="5199845"/>
                  </a:cubicBezTo>
                  <a:cubicBezTo>
                    <a:pt x="3389508" y="5218742"/>
                    <a:pt x="3378568" y="5217002"/>
                    <a:pt x="3352460" y="5241369"/>
                  </a:cubicBezTo>
                  <a:cubicBezTo>
                    <a:pt x="3331348" y="5257058"/>
                    <a:pt x="3313523" y="5276751"/>
                    <a:pt x="3299997" y="5299302"/>
                  </a:cubicBezTo>
                  <a:cubicBezTo>
                    <a:pt x="3275133" y="5336102"/>
                    <a:pt x="3252506" y="5334361"/>
                    <a:pt x="3261208" y="5362458"/>
                  </a:cubicBezTo>
                  <a:cubicBezTo>
                    <a:pt x="3269911" y="5390554"/>
                    <a:pt x="3271900" y="5431829"/>
                    <a:pt x="3286073" y="5473352"/>
                  </a:cubicBezTo>
                  <a:cubicBezTo>
                    <a:pt x="3300245" y="5514875"/>
                    <a:pt x="3330580" y="5507665"/>
                    <a:pt x="3378071" y="5536507"/>
                  </a:cubicBezTo>
                  <a:cubicBezTo>
                    <a:pt x="3425561" y="5565350"/>
                    <a:pt x="3431280" y="5550183"/>
                    <a:pt x="3454652" y="5557393"/>
                  </a:cubicBezTo>
                  <a:cubicBezTo>
                    <a:pt x="3478025" y="5564604"/>
                    <a:pt x="3438242" y="5566345"/>
                    <a:pt x="3396470" y="5573555"/>
                  </a:cubicBezTo>
                  <a:cubicBezTo>
                    <a:pt x="3354698" y="5580766"/>
                    <a:pt x="3327596" y="5588971"/>
                    <a:pt x="3298505" y="5582755"/>
                  </a:cubicBezTo>
                  <a:cubicBezTo>
                    <a:pt x="3255835" y="5566369"/>
                    <a:pt x="3215535" y="5544364"/>
                    <a:pt x="3178659" y="5517362"/>
                  </a:cubicBezTo>
                  <a:cubicBezTo>
                    <a:pt x="3148350" y="5497346"/>
                    <a:pt x="3122871" y="5470866"/>
                    <a:pt x="3104066" y="5439786"/>
                  </a:cubicBezTo>
                  <a:cubicBezTo>
                    <a:pt x="3090391" y="5409948"/>
                    <a:pt x="3080694" y="5380360"/>
                    <a:pt x="3063289" y="5340329"/>
                  </a:cubicBezTo>
                  <a:cubicBezTo>
                    <a:pt x="3045884" y="5300297"/>
                    <a:pt x="3058316" y="5274438"/>
                    <a:pt x="3066273" y="5185176"/>
                  </a:cubicBezTo>
                  <a:cubicBezTo>
                    <a:pt x="3069828" y="5115655"/>
                    <a:pt x="3078553" y="5046508"/>
                    <a:pt x="3092380" y="4978305"/>
                  </a:cubicBezTo>
                  <a:cubicBezTo>
                    <a:pt x="3104812" y="4930565"/>
                    <a:pt x="3143849" y="4717479"/>
                    <a:pt x="3154292" y="4662529"/>
                  </a:cubicBezTo>
                  <a:cubicBezTo>
                    <a:pt x="3164735" y="4607579"/>
                    <a:pt x="3213469" y="4383304"/>
                    <a:pt x="3218442" y="4348742"/>
                  </a:cubicBezTo>
                  <a:cubicBezTo>
                    <a:pt x="3221316" y="4315996"/>
                    <a:pt x="3226133" y="4283449"/>
                    <a:pt x="3232863" y="4251274"/>
                  </a:cubicBezTo>
                  <a:cubicBezTo>
                    <a:pt x="3237578" y="4214749"/>
                    <a:pt x="3238577" y="4177850"/>
                    <a:pt x="3235847" y="4141125"/>
                  </a:cubicBezTo>
                  <a:cubicBezTo>
                    <a:pt x="3235847" y="4137644"/>
                    <a:pt x="3232863" y="4134909"/>
                    <a:pt x="3222172" y="4101591"/>
                  </a:cubicBezTo>
                  <a:cubicBezTo>
                    <a:pt x="3214215" y="4074664"/>
                    <a:pt x="3195249" y="4052360"/>
                    <a:pt x="3169957" y="4040177"/>
                  </a:cubicBezTo>
                  <a:cubicBezTo>
                    <a:pt x="3145093" y="4025755"/>
                    <a:pt x="3120228" y="4007605"/>
                    <a:pt x="3101083" y="3994178"/>
                  </a:cubicBezTo>
                  <a:cubicBezTo>
                    <a:pt x="3077857" y="3978016"/>
                    <a:pt x="3057088" y="3958597"/>
                    <a:pt x="3039419" y="3936493"/>
                  </a:cubicBezTo>
                  <a:cubicBezTo>
                    <a:pt x="3020296" y="3906680"/>
                    <a:pt x="3004378" y="3874929"/>
                    <a:pt x="2991929" y="3841760"/>
                  </a:cubicBezTo>
                  <a:cubicBezTo>
                    <a:pt x="2968596" y="3793672"/>
                    <a:pt x="2942270" y="3747077"/>
                    <a:pt x="2913109" y="3702272"/>
                  </a:cubicBezTo>
                  <a:cubicBezTo>
                    <a:pt x="2888968" y="3672584"/>
                    <a:pt x="2871424" y="3638072"/>
                    <a:pt x="2861640" y="3601074"/>
                  </a:cubicBezTo>
                  <a:cubicBezTo>
                    <a:pt x="2845230" y="3549605"/>
                    <a:pt x="2876061" y="3548859"/>
                    <a:pt x="2882029" y="3520017"/>
                  </a:cubicBezTo>
                  <a:cubicBezTo>
                    <a:pt x="2893178" y="3485008"/>
                    <a:pt x="2908805" y="3451566"/>
                    <a:pt x="2928525" y="3420560"/>
                  </a:cubicBezTo>
                  <a:cubicBezTo>
                    <a:pt x="2949908" y="3380031"/>
                    <a:pt x="2978253" y="3368096"/>
                    <a:pt x="2994415" y="3332043"/>
                  </a:cubicBezTo>
                  <a:cubicBezTo>
                    <a:pt x="3010577" y="3295990"/>
                    <a:pt x="2998393" y="3295990"/>
                    <a:pt x="2992426" y="3260683"/>
                  </a:cubicBezTo>
                  <a:cubicBezTo>
                    <a:pt x="2986459" y="3225375"/>
                    <a:pt x="2994415" y="3231094"/>
                    <a:pt x="2983723" y="3210954"/>
                  </a:cubicBezTo>
                  <a:cubicBezTo>
                    <a:pt x="2973032" y="3190814"/>
                    <a:pt x="2967313" y="3168685"/>
                    <a:pt x="2958859" y="3161226"/>
                  </a:cubicBezTo>
                  <a:cubicBezTo>
                    <a:pt x="2950405" y="3153766"/>
                    <a:pt x="2933995" y="3150534"/>
                    <a:pt x="2925790" y="3161226"/>
                  </a:cubicBezTo>
                  <a:cubicBezTo>
                    <a:pt x="2917585" y="3171917"/>
                    <a:pt x="2900926" y="3200014"/>
                    <a:pt x="2891974" y="3201754"/>
                  </a:cubicBezTo>
                  <a:cubicBezTo>
                    <a:pt x="2883023" y="3203495"/>
                    <a:pt x="2878548" y="3192803"/>
                    <a:pt x="2872580" y="3186338"/>
                  </a:cubicBezTo>
                  <a:cubicBezTo>
                    <a:pt x="2866613" y="3179874"/>
                    <a:pt x="2838765" y="3180122"/>
                    <a:pt x="2832798" y="3173658"/>
                  </a:cubicBezTo>
                  <a:cubicBezTo>
                    <a:pt x="2826830" y="3167193"/>
                    <a:pt x="2812658" y="3166447"/>
                    <a:pt x="2802961" y="3161971"/>
                  </a:cubicBezTo>
                  <a:cubicBezTo>
                    <a:pt x="2782271" y="3153020"/>
                    <a:pt x="2762317" y="3142478"/>
                    <a:pt x="2743286" y="3130394"/>
                  </a:cubicBezTo>
                  <a:cubicBezTo>
                    <a:pt x="2728107" y="3116370"/>
                    <a:pt x="2719158" y="3096852"/>
                    <a:pt x="2718422" y="3076190"/>
                  </a:cubicBezTo>
                  <a:cubicBezTo>
                    <a:pt x="2718422" y="3052817"/>
                    <a:pt x="2698282" y="3043618"/>
                    <a:pt x="2652532" y="3011294"/>
                  </a:cubicBezTo>
                  <a:cubicBezTo>
                    <a:pt x="2617050" y="2985187"/>
                    <a:pt x="2575746" y="2968130"/>
                    <a:pt x="2532189" y="2961566"/>
                  </a:cubicBezTo>
                  <a:cubicBezTo>
                    <a:pt x="2476990" y="2948139"/>
                    <a:pt x="2454861" y="2909351"/>
                    <a:pt x="2436213" y="2898410"/>
                  </a:cubicBezTo>
                  <a:cubicBezTo>
                    <a:pt x="2417565" y="2887470"/>
                    <a:pt x="2419802" y="2875784"/>
                    <a:pt x="2379025" y="2880508"/>
                  </a:cubicBezTo>
                  <a:cubicBezTo>
                    <a:pt x="2338248" y="2885232"/>
                    <a:pt x="2289016" y="2862357"/>
                    <a:pt x="2257936" y="2849677"/>
                  </a:cubicBezTo>
                  <a:cubicBezTo>
                    <a:pt x="2226856" y="2836996"/>
                    <a:pt x="2171657" y="2828045"/>
                    <a:pt x="2148533" y="2812629"/>
                  </a:cubicBezTo>
                  <a:cubicBezTo>
                    <a:pt x="2125410" y="2797213"/>
                    <a:pt x="2084384" y="2791991"/>
                    <a:pt x="2066979" y="2754944"/>
                  </a:cubicBezTo>
                  <a:cubicBezTo>
                    <a:pt x="2049574" y="2717896"/>
                    <a:pt x="2052557" y="2732317"/>
                    <a:pt x="2059271" y="2699994"/>
                  </a:cubicBezTo>
                  <a:cubicBezTo>
                    <a:pt x="2065984" y="2667670"/>
                    <a:pt x="2019488" y="2640320"/>
                    <a:pt x="1991391" y="2609736"/>
                  </a:cubicBezTo>
                  <a:cubicBezTo>
                    <a:pt x="1963295" y="2579154"/>
                    <a:pt x="1941663" y="2574429"/>
                    <a:pt x="1927490" y="2536636"/>
                  </a:cubicBezTo>
                  <a:cubicBezTo>
                    <a:pt x="1913318" y="2498842"/>
                    <a:pt x="1891686" y="2500334"/>
                    <a:pt x="1863589" y="2473232"/>
                  </a:cubicBezTo>
                  <a:cubicBezTo>
                    <a:pt x="1835493" y="2446130"/>
                    <a:pt x="1834249" y="2412066"/>
                    <a:pt x="1822812" y="2381234"/>
                  </a:cubicBezTo>
                  <a:cubicBezTo>
                    <a:pt x="1811374" y="2350402"/>
                    <a:pt x="1733549" y="2306641"/>
                    <a:pt x="1733549" y="2306641"/>
                  </a:cubicBezTo>
                  <a:cubicBezTo>
                    <a:pt x="1733549" y="2306641"/>
                    <a:pt x="1753938" y="2358110"/>
                    <a:pt x="1762640" y="2378748"/>
                  </a:cubicBezTo>
                  <a:cubicBezTo>
                    <a:pt x="1777666" y="2415114"/>
                    <a:pt x="1795454" y="2450275"/>
                    <a:pt x="1815850" y="2483923"/>
                  </a:cubicBezTo>
                  <a:cubicBezTo>
                    <a:pt x="1838974" y="2520971"/>
                    <a:pt x="1859362" y="2529922"/>
                    <a:pt x="1880746" y="2566970"/>
                  </a:cubicBezTo>
                  <a:cubicBezTo>
                    <a:pt x="1902129" y="2604018"/>
                    <a:pt x="1880746" y="2626644"/>
                    <a:pt x="1873784" y="2612223"/>
                  </a:cubicBezTo>
                  <a:cubicBezTo>
                    <a:pt x="1866821" y="2597802"/>
                    <a:pt x="1834995" y="2591337"/>
                    <a:pt x="1834995" y="2574181"/>
                  </a:cubicBezTo>
                  <a:cubicBezTo>
                    <a:pt x="1833901" y="2559702"/>
                    <a:pt x="1829107" y="2545746"/>
                    <a:pt x="1821071" y="2533652"/>
                  </a:cubicBezTo>
                  <a:cubicBezTo>
                    <a:pt x="1814358" y="2520225"/>
                    <a:pt x="1784272" y="2504809"/>
                    <a:pt x="1755181" y="2481437"/>
                  </a:cubicBezTo>
                  <a:cubicBezTo>
                    <a:pt x="1726090" y="2458065"/>
                    <a:pt x="1705452" y="2447124"/>
                    <a:pt x="1724101" y="2447124"/>
                  </a:cubicBezTo>
                  <a:cubicBezTo>
                    <a:pt x="1742749" y="2447124"/>
                    <a:pt x="1768856" y="2464281"/>
                    <a:pt x="1763883" y="2453340"/>
                  </a:cubicBezTo>
                  <a:cubicBezTo>
                    <a:pt x="1758911" y="2442400"/>
                    <a:pt x="1726090" y="2409082"/>
                    <a:pt x="1710674" y="2385710"/>
                  </a:cubicBezTo>
                  <a:cubicBezTo>
                    <a:pt x="1695989" y="2357103"/>
                    <a:pt x="1683923" y="2327229"/>
                    <a:pt x="1674621" y="2296447"/>
                  </a:cubicBezTo>
                  <a:cubicBezTo>
                    <a:pt x="1654456" y="2256657"/>
                    <a:pt x="1618279" y="2227354"/>
                    <a:pt x="1575164" y="2215887"/>
                  </a:cubicBezTo>
                  <a:cubicBezTo>
                    <a:pt x="1547067" y="2213152"/>
                    <a:pt x="1539359" y="2199725"/>
                    <a:pt x="1529662" y="2170883"/>
                  </a:cubicBezTo>
                  <a:cubicBezTo>
                    <a:pt x="1523620" y="2142821"/>
                    <a:pt x="1515291" y="2115298"/>
                    <a:pt x="1504798" y="2088582"/>
                  </a:cubicBezTo>
                  <a:cubicBezTo>
                    <a:pt x="1492366" y="2066204"/>
                    <a:pt x="1437913" y="1990368"/>
                    <a:pt x="1437167" y="1961525"/>
                  </a:cubicBezTo>
                  <a:cubicBezTo>
                    <a:pt x="1436421" y="1932683"/>
                    <a:pt x="1420508" y="1848642"/>
                    <a:pt x="1439902" y="1801648"/>
                  </a:cubicBezTo>
                  <a:cubicBezTo>
                    <a:pt x="1459296" y="1754655"/>
                    <a:pt x="1454572" y="1649976"/>
                    <a:pt x="1451589" y="1629339"/>
                  </a:cubicBezTo>
                  <a:cubicBezTo>
                    <a:pt x="1448605" y="1608702"/>
                    <a:pt x="1413795" y="1568670"/>
                    <a:pt x="1413795" y="1553503"/>
                  </a:cubicBezTo>
                  <a:cubicBezTo>
                    <a:pt x="1413795" y="1538336"/>
                    <a:pt x="1434184" y="1547038"/>
                    <a:pt x="1449599" y="1551514"/>
                  </a:cubicBezTo>
                  <a:cubicBezTo>
                    <a:pt x="1465015" y="1555990"/>
                    <a:pt x="1498085" y="1569665"/>
                    <a:pt x="1498085" y="1569665"/>
                  </a:cubicBezTo>
                  <a:cubicBezTo>
                    <a:pt x="1486448" y="1547406"/>
                    <a:pt x="1472798" y="1526264"/>
                    <a:pt x="1457307" y="1506510"/>
                  </a:cubicBezTo>
                  <a:cubicBezTo>
                    <a:pt x="1433065" y="1486842"/>
                    <a:pt x="1404918" y="1472523"/>
                    <a:pt x="1374758" y="1464489"/>
                  </a:cubicBezTo>
                  <a:cubicBezTo>
                    <a:pt x="1352803" y="1462212"/>
                    <a:pt x="1332464" y="1451948"/>
                    <a:pt x="1317570" y="1435647"/>
                  </a:cubicBezTo>
                  <a:cubicBezTo>
                    <a:pt x="1306879" y="1418490"/>
                    <a:pt x="1295192" y="1395864"/>
                    <a:pt x="1287485" y="1381443"/>
                  </a:cubicBezTo>
                  <a:cubicBezTo>
                    <a:pt x="1279777" y="1367021"/>
                    <a:pt x="1246707" y="1349865"/>
                    <a:pt x="1237756" y="1334449"/>
                  </a:cubicBezTo>
                  <a:cubicBezTo>
                    <a:pt x="1228805" y="1319033"/>
                    <a:pt x="1232037" y="1289445"/>
                    <a:pt x="1221346" y="1274029"/>
                  </a:cubicBezTo>
                  <a:cubicBezTo>
                    <a:pt x="1212966" y="1258302"/>
                    <a:pt x="1194641" y="1250696"/>
                    <a:pt x="1177585" y="1255878"/>
                  </a:cubicBezTo>
                  <a:cubicBezTo>
                    <a:pt x="1160180" y="1262343"/>
                    <a:pt x="1154461" y="1246927"/>
                    <a:pt x="1140785" y="1224301"/>
                  </a:cubicBezTo>
                  <a:cubicBezTo>
                    <a:pt x="1127781" y="1206903"/>
                    <a:pt x="1109456" y="1194242"/>
                    <a:pt x="1088571" y="1188247"/>
                  </a:cubicBezTo>
                  <a:cubicBezTo>
                    <a:pt x="1072260" y="1173841"/>
                    <a:pt x="1059206" y="1156128"/>
                    <a:pt x="1050280" y="1136281"/>
                  </a:cubicBezTo>
                  <a:cubicBezTo>
                    <a:pt x="1032278" y="1108910"/>
                    <a:pt x="1010422" y="1084287"/>
                    <a:pt x="985384" y="1063180"/>
                  </a:cubicBezTo>
                  <a:cubicBezTo>
                    <a:pt x="929912" y="1040474"/>
                    <a:pt x="873321" y="1020640"/>
                    <a:pt x="815810" y="1003755"/>
                  </a:cubicBezTo>
                  <a:cubicBezTo>
                    <a:pt x="796217" y="1006589"/>
                    <a:pt x="776400" y="1007504"/>
                    <a:pt x="756633" y="1006490"/>
                  </a:cubicBezTo>
                  <a:cubicBezTo>
                    <a:pt x="744947" y="1002760"/>
                    <a:pt x="705164" y="968447"/>
                    <a:pt x="685024" y="961237"/>
                  </a:cubicBezTo>
                  <a:cubicBezTo>
                    <a:pt x="664884" y="954026"/>
                    <a:pt x="649965" y="969442"/>
                    <a:pt x="640268" y="992068"/>
                  </a:cubicBezTo>
                  <a:cubicBezTo>
                    <a:pt x="630571" y="1014695"/>
                    <a:pt x="583081" y="1053234"/>
                    <a:pt x="556973" y="1070391"/>
                  </a:cubicBezTo>
                  <a:cubicBezTo>
                    <a:pt x="530865" y="1087547"/>
                    <a:pt x="509234" y="1089536"/>
                    <a:pt x="511223" y="1080336"/>
                  </a:cubicBezTo>
                  <a:cubicBezTo>
                    <a:pt x="512441" y="1064973"/>
                    <a:pt x="515698" y="1049838"/>
                    <a:pt x="520920" y="1035332"/>
                  </a:cubicBezTo>
                  <a:cubicBezTo>
                    <a:pt x="526912" y="1015657"/>
                    <a:pt x="542129" y="1000152"/>
                    <a:pt x="561697" y="993809"/>
                  </a:cubicBezTo>
                  <a:cubicBezTo>
                    <a:pt x="589048" y="980134"/>
                    <a:pt x="586562" y="979388"/>
                    <a:pt x="577361" y="980134"/>
                  </a:cubicBezTo>
                  <a:cubicBezTo>
                    <a:pt x="568162" y="980879"/>
                    <a:pt x="558713" y="978393"/>
                    <a:pt x="580097" y="965712"/>
                  </a:cubicBezTo>
                  <a:cubicBezTo>
                    <a:pt x="601480" y="953032"/>
                    <a:pt x="610182" y="951291"/>
                    <a:pt x="609188" y="940848"/>
                  </a:cubicBezTo>
                  <a:cubicBezTo>
                    <a:pt x="608193" y="930405"/>
                    <a:pt x="562692" y="955269"/>
                    <a:pt x="534595" y="978642"/>
                  </a:cubicBezTo>
                  <a:cubicBezTo>
                    <a:pt x="505330" y="1000470"/>
                    <a:pt x="480938" y="1028161"/>
                    <a:pt x="462986" y="1059948"/>
                  </a:cubicBezTo>
                  <a:cubicBezTo>
                    <a:pt x="438122" y="1101471"/>
                    <a:pt x="465721" y="1086055"/>
                    <a:pt x="444338" y="1113157"/>
                  </a:cubicBezTo>
                  <a:cubicBezTo>
                    <a:pt x="422955" y="1140259"/>
                    <a:pt x="350351" y="1195209"/>
                    <a:pt x="329216" y="1216095"/>
                  </a:cubicBezTo>
                  <a:cubicBezTo>
                    <a:pt x="284635" y="1248697"/>
                    <a:pt x="235677" y="1274817"/>
                    <a:pt x="183760" y="1293672"/>
                  </a:cubicBezTo>
                  <a:cubicBezTo>
                    <a:pt x="159219" y="1298480"/>
                    <a:pt x="136021" y="1308670"/>
                    <a:pt x="115881" y="1323509"/>
                  </a:cubicBezTo>
                  <a:cubicBezTo>
                    <a:pt x="98476" y="1337930"/>
                    <a:pt x="54715" y="1342406"/>
                    <a:pt x="69385" y="1332460"/>
                  </a:cubicBezTo>
                  <a:cubicBezTo>
                    <a:pt x="84055" y="1322514"/>
                    <a:pt x="110908" y="1299888"/>
                    <a:pt x="129557" y="1289196"/>
                  </a:cubicBezTo>
                  <a:cubicBezTo>
                    <a:pt x="156186" y="1275429"/>
                    <a:pt x="183686" y="1263385"/>
                    <a:pt x="211857" y="1253143"/>
                  </a:cubicBezTo>
                  <a:cubicBezTo>
                    <a:pt x="239531" y="1239726"/>
                    <a:pt x="264743" y="1221739"/>
                    <a:pt x="286450" y="1199934"/>
                  </a:cubicBezTo>
                  <a:cubicBezTo>
                    <a:pt x="304427" y="1177904"/>
                    <a:pt x="320315" y="1154268"/>
                    <a:pt x="333941" y="1129319"/>
                  </a:cubicBezTo>
                  <a:cubicBezTo>
                    <a:pt x="347616" y="1107687"/>
                    <a:pt x="350351" y="1097741"/>
                    <a:pt x="322254" y="1106941"/>
                  </a:cubicBezTo>
                  <a:cubicBezTo>
                    <a:pt x="298932" y="1114177"/>
                    <a:pt x="273968" y="1114177"/>
                    <a:pt x="250645" y="1106941"/>
                  </a:cubicBezTo>
                  <a:cubicBezTo>
                    <a:pt x="235975" y="1101471"/>
                    <a:pt x="198182" y="1124098"/>
                    <a:pt x="184506" y="1114152"/>
                  </a:cubicBezTo>
                  <a:cubicBezTo>
                    <a:pt x="170831" y="1104206"/>
                    <a:pt x="185750" y="1083320"/>
                    <a:pt x="176798" y="1073375"/>
                  </a:cubicBezTo>
                  <a:cubicBezTo>
                    <a:pt x="167847" y="1063429"/>
                    <a:pt x="138010" y="1069894"/>
                    <a:pt x="118865" y="1066164"/>
                  </a:cubicBezTo>
                  <a:cubicBezTo>
                    <a:pt x="99719" y="1062434"/>
                    <a:pt x="72120" y="1047267"/>
                    <a:pt x="72120" y="1020165"/>
                  </a:cubicBezTo>
                  <a:cubicBezTo>
                    <a:pt x="72120" y="993063"/>
                    <a:pt x="52975" y="970437"/>
                    <a:pt x="63418" y="948805"/>
                  </a:cubicBezTo>
                  <a:cubicBezTo>
                    <a:pt x="73860" y="927173"/>
                    <a:pt x="89774" y="923940"/>
                    <a:pt x="107179" y="911011"/>
                  </a:cubicBezTo>
                  <a:cubicBezTo>
                    <a:pt x="130452" y="898099"/>
                    <a:pt x="155639" y="888951"/>
                    <a:pt x="181772" y="883909"/>
                  </a:cubicBezTo>
                  <a:cubicBezTo>
                    <a:pt x="194253" y="881345"/>
                    <a:pt x="205542" y="874697"/>
                    <a:pt x="213846" y="865012"/>
                  </a:cubicBezTo>
                  <a:cubicBezTo>
                    <a:pt x="222300" y="855812"/>
                    <a:pt x="193457" y="823489"/>
                    <a:pt x="193457" y="823489"/>
                  </a:cubicBezTo>
                  <a:cubicBezTo>
                    <a:pt x="198729" y="819568"/>
                    <a:pt x="204224" y="815918"/>
                    <a:pt x="209868" y="812549"/>
                  </a:cubicBezTo>
                  <a:cubicBezTo>
                    <a:pt x="221554" y="805338"/>
                    <a:pt x="212852" y="789922"/>
                    <a:pt x="192215" y="792657"/>
                  </a:cubicBezTo>
                  <a:cubicBezTo>
                    <a:pt x="171577" y="795392"/>
                    <a:pt x="128313" y="817521"/>
                    <a:pt x="101211" y="823489"/>
                  </a:cubicBezTo>
                  <a:cubicBezTo>
                    <a:pt x="74109" y="829456"/>
                    <a:pt x="37310" y="826224"/>
                    <a:pt x="38305" y="814289"/>
                  </a:cubicBezTo>
                  <a:cubicBezTo>
                    <a:pt x="39299" y="802354"/>
                    <a:pt x="45018" y="795392"/>
                    <a:pt x="35321" y="786441"/>
                  </a:cubicBezTo>
                  <a:cubicBezTo>
                    <a:pt x="25624" y="777490"/>
                    <a:pt x="17916" y="767544"/>
                    <a:pt x="27613" y="763069"/>
                  </a:cubicBezTo>
                  <a:cubicBezTo>
                    <a:pt x="37310" y="758593"/>
                    <a:pt x="97481" y="725026"/>
                    <a:pt x="97481" y="725026"/>
                  </a:cubicBezTo>
                  <a:cubicBezTo>
                    <a:pt x="109317" y="738040"/>
                    <a:pt x="124857" y="747146"/>
                    <a:pt x="141989" y="751134"/>
                  </a:cubicBezTo>
                  <a:cubicBezTo>
                    <a:pt x="165112" y="753869"/>
                    <a:pt x="214592" y="710605"/>
                    <a:pt x="214592" y="710605"/>
                  </a:cubicBezTo>
                  <a:cubicBezTo>
                    <a:pt x="183512" y="691708"/>
                    <a:pt x="189728" y="685741"/>
                    <a:pt x="189728" y="685741"/>
                  </a:cubicBezTo>
                  <a:cubicBezTo>
                    <a:pt x="168718" y="685868"/>
                    <a:pt x="147807" y="683108"/>
                    <a:pt x="127567" y="677536"/>
                  </a:cubicBezTo>
                  <a:cubicBezTo>
                    <a:pt x="117249" y="668898"/>
                    <a:pt x="110660" y="656605"/>
                    <a:pt x="109168" y="643223"/>
                  </a:cubicBezTo>
                  <a:cubicBezTo>
                    <a:pt x="106433" y="630542"/>
                    <a:pt x="56953" y="620597"/>
                    <a:pt x="70379" y="599959"/>
                  </a:cubicBezTo>
                  <a:cubicBezTo>
                    <a:pt x="83806" y="579322"/>
                    <a:pt x="109168" y="571863"/>
                    <a:pt x="125827" y="550231"/>
                  </a:cubicBezTo>
                  <a:cubicBezTo>
                    <a:pt x="142486" y="528599"/>
                    <a:pt x="156658" y="490556"/>
                    <a:pt x="204398" y="468925"/>
                  </a:cubicBezTo>
                  <a:cubicBezTo>
                    <a:pt x="248830" y="451766"/>
                    <a:pt x="292169" y="431922"/>
                    <a:pt x="334189" y="409499"/>
                  </a:cubicBezTo>
                  <a:cubicBezTo>
                    <a:pt x="359053" y="391348"/>
                    <a:pt x="370988" y="409499"/>
                    <a:pt x="380686" y="411240"/>
                  </a:cubicBezTo>
                  <a:cubicBezTo>
                    <a:pt x="390383" y="412980"/>
                    <a:pt x="450554" y="408504"/>
                    <a:pt x="473678" y="408504"/>
                  </a:cubicBezTo>
                  <a:cubicBezTo>
                    <a:pt x="496802" y="408504"/>
                    <a:pt x="500780" y="434612"/>
                    <a:pt x="508736" y="441077"/>
                  </a:cubicBezTo>
                  <a:cubicBezTo>
                    <a:pt x="516693" y="447541"/>
                    <a:pt x="720828" y="453757"/>
                    <a:pt x="720828" y="453757"/>
                  </a:cubicBezTo>
                  <a:cubicBezTo>
                    <a:pt x="720828" y="453757"/>
                    <a:pt x="894878" y="456244"/>
                    <a:pt x="929439" y="466190"/>
                  </a:cubicBezTo>
                  <a:cubicBezTo>
                    <a:pt x="964001" y="476135"/>
                    <a:pt x="1027156" y="502491"/>
                    <a:pt x="1027156" y="502491"/>
                  </a:cubicBezTo>
                  <a:cubicBezTo>
                    <a:pt x="1065944" y="498762"/>
                    <a:pt x="1062712" y="452266"/>
                    <a:pt x="1086333" y="452266"/>
                  </a:cubicBezTo>
                  <a:close/>
                  <a:moveTo>
                    <a:pt x="1981446" y="151159"/>
                  </a:moveTo>
                  <a:cubicBezTo>
                    <a:pt x="1988905" y="184229"/>
                    <a:pt x="1988905" y="231968"/>
                    <a:pt x="1971003" y="211331"/>
                  </a:cubicBezTo>
                  <a:cubicBezTo>
                    <a:pt x="1953100" y="190694"/>
                    <a:pt x="1937933" y="149419"/>
                    <a:pt x="1908842" y="166327"/>
                  </a:cubicBezTo>
                  <a:cubicBezTo>
                    <a:pt x="1879751" y="183234"/>
                    <a:pt x="1848173" y="178262"/>
                    <a:pt x="1853395" y="174781"/>
                  </a:cubicBezTo>
                  <a:cubicBezTo>
                    <a:pt x="1858616" y="171300"/>
                    <a:pt x="1853395" y="153149"/>
                    <a:pt x="1837730" y="147678"/>
                  </a:cubicBezTo>
                  <a:cubicBezTo>
                    <a:pt x="1822066" y="142208"/>
                    <a:pt x="1812866" y="150662"/>
                    <a:pt x="1798445" y="159613"/>
                  </a:cubicBezTo>
                  <a:cubicBezTo>
                    <a:pt x="1784024" y="168564"/>
                    <a:pt x="1733798" y="180748"/>
                    <a:pt x="1753938" y="165083"/>
                  </a:cubicBezTo>
                  <a:cubicBezTo>
                    <a:pt x="1774078" y="149419"/>
                    <a:pt x="1767364" y="140219"/>
                    <a:pt x="1760154" y="123063"/>
                  </a:cubicBezTo>
                  <a:cubicBezTo>
                    <a:pt x="1752943" y="105907"/>
                    <a:pt x="1702220" y="135744"/>
                    <a:pt x="1674870" y="154889"/>
                  </a:cubicBezTo>
                  <a:cubicBezTo>
                    <a:pt x="1651920" y="174836"/>
                    <a:pt x="1631904" y="197942"/>
                    <a:pt x="1615444" y="223514"/>
                  </a:cubicBezTo>
                  <a:cubicBezTo>
                    <a:pt x="1599282" y="243406"/>
                    <a:pt x="1610968" y="256087"/>
                    <a:pt x="1635584" y="263297"/>
                  </a:cubicBezTo>
                  <a:cubicBezTo>
                    <a:pt x="1660200" y="270508"/>
                    <a:pt x="1699485" y="275232"/>
                    <a:pt x="1666664" y="288161"/>
                  </a:cubicBezTo>
                  <a:cubicBezTo>
                    <a:pt x="1633844" y="301091"/>
                    <a:pt x="1608482" y="308799"/>
                    <a:pt x="1625141" y="318993"/>
                  </a:cubicBezTo>
                  <a:cubicBezTo>
                    <a:pt x="1648613" y="329155"/>
                    <a:pt x="1674581" y="332099"/>
                    <a:pt x="1699734" y="327447"/>
                  </a:cubicBezTo>
                  <a:cubicBezTo>
                    <a:pt x="1732391" y="319339"/>
                    <a:pt x="1766534" y="319339"/>
                    <a:pt x="1799191" y="327447"/>
                  </a:cubicBezTo>
                  <a:cubicBezTo>
                    <a:pt x="1823448" y="334569"/>
                    <a:pt x="1848514" y="338580"/>
                    <a:pt x="1873784" y="339382"/>
                  </a:cubicBezTo>
                  <a:cubicBezTo>
                    <a:pt x="1858805" y="347619"/>
                    <a:pt x="1842464" y="353094"/>
                    <a:pt x="1825547" y="355544"/>
                  </a:cubicBezTo>
                  <a:cubicBezTo>
                    <a:pt x="1794467" y="361014"/>
                    <a:pt x="1737527" y="355544"/>
                    <a:pt x="1708436" y="361014"/>
                  </a:cubicBezTo>
                  <a:cubicBezTo>
                    <a:pt x="1679345" y="366484"/>
                    <a:pt x="1633844" y="374192"/>
                    <a:pt x="1645032" y="385878"/>
                  </a:cubicBezTo>
                  <a:cubicBezTo>
                    <a:pt x="1660672" y="405290"/>
                    <a:pt x="1681961" y="419365"/>
                    <a:pt x="1705950" y="426158"/>
                  </a:cubicBezTo>
                  <a:cubicBezTo>
                    <a:pt x="1745981" y="438839"/>
                    <a:pt x="1753192" y="426158"/>
                    <a:pt x="1777062" y="432871"/>
                  </a:cubicBezTo>
                  <a:cubicBezTo>
                    <a:pt x="1800931" y="439585"/>
                    <a:pt x="1788002" y="465941"/>
                    <a:pt x="1794467" y="470168"/>
                  </a:cubicBezTo>
                  <a:cubicBezTo>
                    <a:pt x="1827185" y="470377"/>
                    <a:pt x="1859787" y="466282"/>
                    <a:pt x="1891437" y="457984"/>
                  </a:cubicBezTo>
                  <a:cubicBezTo>
                    <a:pt x="1936690" y="449779"/>
                    <a:pt x="1919782" y="442320"/>
                    <a:pt x="1955338" y="433120"/>
                  </a:cubicBezTo>
                  <a:cubicBezTo>
                    <a:pt x="1990894" y="423920"/>
                    <a:pt x="1992137" y="397067"/>
                    <a:pt x="2013023" y="391099"/>
                  </a:cubicBezTo>
                  <a:cubicBezTo>
                    <a:pt x="2033909" y="385132"/>
                    <a:pt x="2018742" y="404775"/>
                    <a:pt x="2043358" y="410991"/>
                  </a:cubicBezTo>
                  <a:cubicBezTo>
                    <a:pt x="2067973" y="417207"/>
                    <a:pt x="2054298" y="418699"/>
                    <a:pt x="2080654" y="422926"/>
                  </a:cubicBezTo>
                  <a:cubicBezTo>
                    <a:pt x="2107010" y="427153"/>
                    <a:pt x="2102037" y="437347"/>
                    <a:pt x="2127896" y="435606"/>
                  </a:cubicBezTo>
                  <a:cubicBezTo>
                    <a:pt x="2153755" y="433866"/>
                    <a:pt x="2184089" y="416461"/>
                    <a:pt x="2180111" y="413229"/>
                  </a:cubicBezTo>
                  <a:cubicBezTo>
                    <a:pt x="2174280" y="407147"/>
                    <a:pt x="2172358" y="398308"/>
                    <a:pt x="2175138" y="390354"/>
                  </a:cubicBezTo>
                  <a:cubicBezTo>
                    <a:pt x="2177625" y="378419"/>
                    <a:pt x="2150274" y="392840"/>
                    <a:pt x="2138836" y="398807"/>
                  </a:cubicBezTo>
                  <a:cubicBezTo>
                    <a:pt x="2127399" y="404775"/>
                    <a:pt x="2129139" y="382646"/>
                    <a:pt x="2151020" y="371705"/>
                  </a:cubicBezTo>
                  <a:cubicBezTo>
                    <a:pt x="2172900" y="360765"/>
                    <a:pt x="2192543" y="371705"/>
                    <a:pt x="2205473" y="371705"/>
                  </a:cubicBezTo>
                  <a:cubicBezTo>
                    <a:pt x="2218402" y="371705"/>
                    <a:pt x="2206716" y="334409"/>
                    <a:pt x="2183343" y="328442"/>
                  </a:cubicBezTo>
                  <a:cubicBezTo>
                    <a:pt x="2159971" y="322474"/>
                    <a:pt x="2149777" y="308053"/>
                    <a:pt x="2114967" y="288659"/>
                  </a:cubicBezTo>
                  <a:cubicBezTo>
                    <a:pt x="2080157" y="269265"/>
                    <a:pt x="2098059" y="261059"/>
                    <a:pt x="2087865" y="235698"/>
                  </a:cubicBezTo>
                  <a:cubicBezTo>
                    <a:pt x="2077670" y="210336"/>
                    <a:pt x="2055541" y="136241"/>
                    <a:pt x="2036147" y="122566"/>
                  </a:cubicBezTo>
                  <a:cubicBezTo>
                    <a:pt x="2016753" y="108890"/>
                    <a:pt x="1995121" y="112869"/>
                    <a:pt x="1976722" y="99442"/>
                  </a:cubicBezTo>
                  <a:cubicBezTo>
                    <a:pt x="1974519" y="116772"/>
                    <a:pt x="1975874" y="134370"/>
                    <a:pt x="1980700" y="151159"/>
                  </a:cubicBezTo>
                  <a:close/>
                  <a:moveTo>
                    <a:pt x="1444875" y="101431"/>
                  </a:moveTo>
                  <a:cubicBezTo>
                    <a:pt x="1453329" y="126295"/>
                    <a:pt x="1454572" y="110382"/>
                    <a:pt x="1437913" y="136987"/>
                  </a:cubicBezTo>
                  <a:cubicBezTo>
                    <a:pt x="1421254" y="163592"/>
                    <a:pt x="1430703" y="173040"/>
                    <a:pt x="1419016" y="192931"/>
                  </a:cubicBezTo>
                  <a:cubicBezTo>
                    <a:pt x="1407330" y="212823"/>
                    <a:pt x="1376499" y="239179"/>
                    <a:pt x="1386196" y="252357"/>
                  </a:cubicBezTo>
                  <a:cubicBezTo>
                    <a:pt x="1395893" y="265535"/>
                    <a:pt x="1426973" y="273492"/>
                    <a:pt x="1439902" y="283686"/>
                  </a:cubicBezTo>
                  <a:cubicBezTo>
                    <a:pt x="1452832" y="293880"/>
                    <a:pt x="1464767" y="315015"/>
                    <a:pt x="1489631" y="307058"/>
                  </a:cubicBezTo>
                  <a:cubicBezTo>
                    <a:pt x="1506091" y="301506"/>
                    <a:pt x="1521930" y="294256"/>
                    <a:pt x="1536873" y="285426"/>
                  </a:cubicBezTo>
                  <a:cubicBezTo>
                    <a:pt x="1553035" y="276973"/>
                    <a:pt x="1566461" y="267524"/>
                    <a:pt x="1565716" y="246390"/>
                  </a:cubicBezTo>
                  <a:cubicBezTo>
                    <a:pt x="1564969" y="225255"/>
                    <a:pt x="1565716" y="215061"/>
                    <a:pt x="1571186" y="216801"/>
                  </a:cubicBezTo>
                  <a:cubicBezTo>
                    <a:pt x="1576656" y="218542"/>
                    <a:pt x="1587845" y="228239"/>
                    <a:pt x="1593066" y="214563"/>
                  </a:cubicBezTo>
                  <a:cubicBezTo>
                    <a:pt x="1598437" y="198806"/>
                    <a:pt x="1606891" y="184270"/>
                    <a:pt x="1617930" y="171797"/>
                  </a:cubicBezTo>
                  <a:cubicBezTo>
                    <a:pt x="1628871" y="160857"/>
                    <a:pt x="1660697" y="150165"/>
                    <a:pt x="1675367" y="137484"/>
                  </a:cubicBezTo>
                  <a:cubicBezTo>
                    <a:pt x="1691902" y="126044"/>
                    <a:pt x="1707379" y="113146"/>
                    <a:pt x="1721614" y="98945"/>
                  </a:cubicBezTo>
                  <a:cubicBezTo>
                    <a:pt x="1728825" y="88004"/>
                    <a:pt x="1708685" y="79550"/>
                    <a:pt x="1696750" y="74080"/>
                  </a:cubicBezTo>
                  <a:cubicBezTo>
                    <a:pt x="1684815" y="68610"/>
                    <a:pt x="1670145" y="49216"/>
                    <a:pt x="1641800" y="49216"/>
                  </a:cubicBezTo>
                  <a:cubicBezTo>
                    <a:pt x="1613455" y="49216"/>
                    <a:pt x="1597790" y="71097"/>
                    <a:pt x="1599034" y="61400"/>
                  </a:cubicBezTo>
                  <a:cubicBezTo>
                    <a:pt x="1600277" y="51702"/>
                    <a:pt x="1579639" y="46978"/>
                    <a:pt x="1568202" y="42751"/>
                  </a:cubicBezTo>
                  <a:cubicBezTo>
                    <a:pt x="1549554" y="34470"/>
                    <a:pt x="1528792" y="32126"/>
                    <a:pt x="1508776" y="36038"/>
                  </a:cubicBezTo>
                  <a:cubicBezTo>
                    <a:pt x="1481152" y="38335"/>
                    <a:pt x="1453826" y="43417"/>
                    <a:pt x="1427222" y="51205"/>
                  </a:cubicBezTo>
                  <a:cubicBezTo>
                    <a:pt x="1401611" y="59908"/>
                    <a:pt x="1435924" y="76069"/>
                    <a:pt x="1444129" y="100188"/>
                  </a:cubicBezTo>
                  <a:close/>
                  <a:moveTo>
                    <a:pt x="2286281" y="389608"/>
                  </a:moveTo>
                  <a:cubicBezTo>
                    <a:pt x="2282552" y="395078"/>
                    <a:pt x="2265644" y="400548"/>
                    <a:pt x="2255450" y="412483"/>
                  </a:cubicBezTo>
                  <a:cubicBezTo>
                    <a:pt x="2245255" y="424418"/>
                    <a:pt x="2277330" y="417953"/>
                    <a:pt x="2287525" y="421434"/>
                  </a:cubicBezTo>
                  <a:cubicBezTo>
                    <a:pt x="2297719" y="424915"/>
                    <a:pt x="2305675" y="435358"/>
                    <a:pt x="2314129" y="438342"/>
                  </a:cubicBezTo>
                  <a:cubicBezTo>
                    <a:pt x="2338243" y="442675"/>
                    <a:pt x="2363040" y="441226"/>
                    <a:pt x="2386484" y="434115"/>
                  </a:cubicBezTo>
                  <a:cubicBezTo>
                    <a:pt x="2405132" y="425164"/>
                    <a:pt x="2407122" y="422180"/>
                    <a:pt x="2405132" y="417953"/>
                  </a:cubicBezTo>
                  <a:cubicBezTo>
                    <a:pt x="2386116" y="396438"/>
                    <a:pt x="2363890" y="377986"/>
                    <a:pt x="2339242" y="363252"/>
                  </a:cubicBezTo>
                  <a:cubicBezTo>
                    <a:pt x="2312140" y="348582"/>
                    <a:pt x="2311394" y="348084"/>
                    <a:pt x="2305675" y="351814"/>
                  </a:cubicBezTo>
                  <a:cubicBezTo>
                    <a:pt x="2299957" y="355544"/>
                    <a:pt x="2289514" y="382894"/>
                    <a:pt x="2285535" y="388364"/>
                  </a:cubicBezTo>
                  <a:close/>
                  <a:moveTo>
                    <a:pt x="2163452" y="106652"/>
                  </a:moveTo>
                  <a:cubicBezTo>
                    <a:pt x="2145798" y="115604"/>
                    <a:pt x="2133118" y="126047"/>
                    <a:pt x="2163452" y="140965"/>
                  </a:cubicBezTo>
                  <a:cubicBezTo>
                    <a:pt x="2184176" y="152988"/>
                    <a:pt x="2204033" y="166448"/>
                    <a:pt x="2222878" y="181245"/>
                  </a:cubicBezTo>
                  <a:cubicBezTo>
                    <a:pt x="2243018" y="193926"/>
                    <a:pt x="2251471" y="230974"/>
                    <a:pt x="2293492" y="213817"/>
                  </a:cubicBezTo>
                  <a:cubicBezTo>
                    <a:pt x="2335513" y="196661"/>
                    <a:pt x="2352172" y="178262"/>
                    <a:pt x="2358139" y="161602"/>
                  </a:cubicBezTo>
                  <a:cubicBezTo>
                    <a:pt x="2364106" y="144943"/>
                    <a:pt x="2352172" y="140965"/>
                    <a:pt x="2341977" y="125301"/>
                  </a:cubicBezTo>
                  <a:cubicBezTo>
                    <a:pt x="2331783" y="109636"/>
                    <a:pt x="2329048" y="103171"/>
                    <a:pt x="2307665" y="105658"/>
                  </a:cubicBezTo>
                  <a:cubicBezTo>
                    <a:pt x="2286281" y="108144"/>
                    <a:pt x="2279319" y="107896"/>
                    <a:pt x="2279319" y="107896"/>
                  </a:cubicBezTo>
                  <a:cubicBezTo>
                    <a:pt x="2289680" y="95737"/>
                    <a:pt x="2302359" y="85764"/>
                    <a:pt x="2316616" y="78556"/>
                  </a:cubicBezTo>
                  <a:cubicBezTo>
                    <a:pt x="2339988" y="67118"/>
                    <a:pt x="2320594" y="59162"/>
                    <a:pt x="2331534" y="48470"/>
                  </a:cubicBezTo>
                  <a:cubicBezTo>
                    <a:pt x="2342475" y="37778"/>
                    <a:pt x="2303686" y="32060"/>
                    <a:pt x="2287027" y="36287"/>
                  </a:cubicBezTo>
                  <a:cubicBezTo>
                    <a:pt x="2270368" y="40514"/>
                    <a:pt x="2269622" y="35043"/>
                    <a:pt x="2241774" y="34049"/>
                  </a:cubicBezTo>
                  <a:cubicBezTo>
                    <a:pt x="2213927" y="33054"/>
                    <a:pt x="2169917" y="58913"/>
                    <a:pt x="2171906" y="67118"/>
                  </a:cubicBezTo>
                  <a:cubicBezTo>
                    <a:pt x="2173895" y="75324"/>
                    <a:pt x="2194532" y="72588"/>
                    <a:pt x="2213927" y="83280"/>
                  </a:cubicBezTo>
                  <a:cubicBezTo>
                    <a:pt x="2233321" y="93972"/>
                    <a:pt x="2238791" y="92977"/>
                    <a:pt x="2219645" y="123560"/>
                  </a:cubicBezTo>
                  <a:cubicBezTo>
                    <a:pt x="2200500" y="154143"/>
                    <a:pt x="2190057" y="116350"/>
                    <a:pt x="2183592" y="111625"/>
                  </a:cubicBezTo>
                  <a:cubicBezTo>
                    <a:pt x="2177127" y="106901"/>
                    <a:pt x="2181603" y="96955"/>
                    <a:pt x="2163452" y="106652"/>
                  </a:cubicBezTo>
                  <a:close/>
                  <a:moveTo>
                    <a:pt x="2039131" y="51454"/>
                  </a:moveTo>
                  <a:cubicBezTo>
                    <a:pt x="2010040" y="54189"/>
                    <a:pt x="2000342" y="74329"/>
                    <a:pt x="2011283" y="76318"/>
                  </a:cubicBezTo>
                  <a:cubicBezTo>
                    <a:pt x="2022223" y="78307"/>
                    <a:pt x="2029434" y="73334"/>
                    <a:pt x="2046839" y="91983"/>
                  </a:cubicBezTo>
                  <a:cubicBezTo>
                    <a:pt x="2064244" y="110631"/>
                    <a:pt x="2080157" y="121820"/>
                    <a:pt x="2087119" y="90988"/>
                  </a:cubicBezTo>
                  <a:cubicBezTo>
                    <a:pt x="2094081" y="60156"/>
                    <a:pt x="2083886" y="47227"/>
                    <a:pt x="2039379" y="51454"/>
                  </a:cubicBezTo>
                  <a:close/>
                  <a:moveTo>
                    <a:pt x="2717925" y="611148"/>
                  </a:moveTo>
                  <a:cubicBezTo>
                    <a:pt x="2707979" y="635043"/>
                    <a:pt x="2701126" y="660111"/>
                    <a:pt x="2697536" y="685741"/>
                  </a:cubicBezTo>
                  <a:cubicBezTo>
                    <a:pt x="2696551" y="700734"/>
                    <a:pt x="2693021" y="715449"/>
                    <a:pt x="2687093" y="729253"/>
                  </a:cubicBezTo>
                  <a:cubicBezTo>
                    <a:pt x="2682120" y="744420"/>
                    <a:pt x="2702509" y="726518"/>
                    <a:pt x="2715936" y="748896"/>
                  </a:cubicBezTo>
                  <a:cubicBezTo>
                    <a:pt x="2729362" y="771274"/>
                    <a:pt x="2723643" y="777739"/>
                    <a:pt x="2748010" y="751631"/>
                  </a:cubicBezTo>
                  <a:cubicBezTo>
                    <a:pt x="2768146" y="725884"/>
                    <a:pt x="2802478" y="715876"/>
                    <a:pt x="2833295" y="726767"/>
                  </a:cubicBezTo>
                  <a:cubicBezTo>
                    <a:pt x="2867110" y="737707"/>
                    <a:pt x="2893466" y="742183"/>
                    <a:pt x="2883023" y="721545"/>
                  </a:cubicBezTo>
                  <a:cubicBezTo>
                    <a:pt x="2872580" y="700908"/>
                    <a:pt x="2855921" y="702400"/>
                    <a:pt x="2833295" y="674552"/>
                  </a:cubicBezTo>
                  <a:cubicBezTo>
                    <a:pt x="2815542" y="652187"/>
                    <a:pt x="2791175" y="636000"/>
                    <a:pt x="2763675" y="628304"/>
                  </a:cubicBezTo>
                  <a:cubicBezTo>
                    <a:pt x="2732843" y="617364"/>
                    <a:pt x="2729860" y="583051"/>
                    <a:pt x="2718173" y="611148"/>
                  </a:cubicBezTo>
                  <a:close/>
                  <a:moveTo>
                    <a:pt x="2961843" y="2719885"/>
                  </a:moveTo>
                  <a:cubicBezTo>
                    <a:pt x="2947469" y="2682962"/>
                    <a:pt x="2913517" y="2657277"/>
                    <a:pt x="2874072" y="2653498"/>
                  </a:cubicBezTo>
                  <a:cubicBezTo>
                    <a:pt x="2811166" y="2641811"/>
                    <a:pt x="2789782" y="2665184"/>
                    <a:pt x="2766659" y="2673140"/>
                  </a:cubicBezTo>
                  <a:cubicBezTo>
                    <a:pt x="2743535" y="2681097"/>
                    <a:pt x="2788291" y="2684827"/>
                    <a:pt x="2818128" y="2673140"/>
                  </a:cubicBezTo>
                  <a:cubicBezTo>
                    <a:pt x="2836254" y="2663916"/>
                    <a:pt x="2857910" y="2664935"/>
                    <a:pt x="2875067" y="2675875"/>
                  </a:cubicBezTo>
                  <a:cubicBezTo>
                    <a:pt x="2879045" y="2681346"/>
                    <a:pt x="2864872" y="2684578"/>
                    <a:pt x="2859900" y="2678859"/>
                  </a:cubicBezTo>
                  <a:cubicBezTo>
                    <a:pt x="2854927" y="2673140"/>
                    <a:pt x="2853683" y="2693032"/>
                    <a:pt x="2887499" y="2705215"/>
                  </a:cubicBezTo>
                  <a:cubicBezTo>
                    <a:pt x="2921314" y="2717399"/>
                    <a:pt x="2929520" y="2723118"/>
                    <a:pt x="2933001" y="2737539"/>
                  </a:cubicBezTo>
                  <a:cubicBezTo>
                    <a:pt x="2934094" y="2749598"/>
                    <a:pt x="2937740" y="2761309"/>
                    <a:pt x="2943692" y="2771851"/>
                  </a:cubicBezTo>
                  <a:cubicBezTo>
                    <a:pt x="2951400" y="2784035"/>
                    <a:pt x="2954384" y="2789256"/>
                    <a:pt x="2940211" y="2794478"/>
                  </a:cubicBezTo>
                  <a:cubicBezTo>
                    <a:pt x="2926038" y="2799699"/>
                    <a:pt x="2931011" y="2798953"/>
                    <a:pt x="2940211" y="2805418"/>
                  </a:cubicBezTo>
                  <a:cubicBezTo>
                    <a:pt x="2958737" y="2816806"/>
                    <a:pt x="2979701" y="2823619"/>
                    <a:pt x="3001377" y="2825310"/>
                  </a:cubicBezTo>
                  <a:cubicBezTo>
                    <a:pt x="3030717" y="2827796"/>
                    <a:pt x="3040414" y="2833266"/>
                    <a:pt x="3020025" y="2806164"/>
                  </a:cubicBezTo>
                  <a:cubicBezTo>
                    <a:pt x="2999637" y="2779062"/>
                    <a:pt x="2964827" y="2726599"/>
                    <a:pt x="2962092" y="2719885"/>
                  </a:cubicBezTo>
                  <a:close/>
                  <a:moveTo>
                    <a:pt x="3055830" y="2852163"/>
                  </a:moveTo>
                  <a:cubicBezTo>
                    <a:pt x="3066778" y="2864297"/>
                    <a:pt x="3070724" y="2881204"/>
                    <a:pt x="3066273" y="2896919"/>
                  </a:cubicBezTo>
                  <a:cubicBezTo>
                    <a:pt x="3065030" y="2906367"/>
                    <a:pt x="3047376" y="2898908"/>
                    <a:pt x="3015052" y="2890454"/>
                  </a:cubicBezTo>
                  <a:cubicBezTo>
                    <a:pt x="2982729" y="2882000"/>
                    <a:pt x="2987453" y="2885978"/>
                    <a:pt x="3015052" y="2901145"/>
                  </a:cubicBezTo>
                  <a:cubicBezTo>
                    <a:pt x="3042652" y="2916313"/>
                    <a:pt x="3061300" y="2912832"/>
                    <a:pt x="3060057" y="2932972"/>
                  </a:cubicBezTo>
                  <a:cubicBezTo>
                    <a:pt x="3058814" y="2953112"/>
                    <a:pt x="3086164" y="2934961"/>
                    <a:pt x="3098099" y="2923275"/>
                  </a:cubicBezTo>
                  <a:cubicBezTo>
                    <a:pt x="3110034" y="2911588"/>
                    <a:pt x="3109288" y="2921783"/>
                    <a:pt x="3159265" y="2929491"/>
                  </a:cubicBezTo>
                  <a:cubicBezTo>
                    <a:pt x="3209242" y="2937199"/>
                    <a:pt x="3219685" y="2946150"/>
                    <a:pt x="3211729" y="2924021"/>
                  </a:cubicBezTo>
                  <a:cubicBezTo>
                    <a:pt x="3203772" y="2901891"/>
                    <a:pt x="3234852" y="2903881"/>
                    <a:pt x="3190097" y="2882746"/>
                  </a:cubicBezTo>
                  <a:cubicBezTo>
                    <a:pt x="3145341" y="2861611"/>
                    <a:pt x="3037430" y="2832023"/>
                    <a:pt x="3056078" y="2852163"/>
                  </a:cubicBezTo>
                  <a:close/>
                  <a:moveTo>
                    <a:pt x="2913109" y="2864595"/>
                  </a:moveTo>
                  <a:cubicBezTo>
                    <a:pt x="2894212" y="2843958"/>
                    <a:pt x="2870591" y="2839731"/>
                    <a:pt x="2870343" y="2858628"/>
                  </a:cubicBezTo>
                  <a:cubicBezTo>
                    <a:pt x="2870094" y="2877525"/>
                    <a:pt x="2876807" y="2875287"/>
                    <a:pt x="2895207" y="2880011"/>
                  </a:cubicBezTo>
                  <a:cubicBezTo>
                    <a:pt x="2913606" y="2884735"/>
                    <a:pt x="2925293" y="2878022"/>
                    <a:pt x="2913358" y="2864595"/>
                  </a:cubicBezTo>
                  <a:close/>
                  <a:moveTo>
                    <a:pt x="3277370" y="2956344"/>
                  </a:moveTo>
                  <a:cubicBezTo>
                    <a:pt x="3256733" y="2949133"/>
                    <a:pt x="3252506" y="2964549"/>
                    <a:pt x="3266181" y="2977479"/>
                  </a:cubicBezTo>
                  <a:cubicBezTo>
                    <a:pt x="3279857" y="2990408"/>
                    <a:pt x="3300743" y="2985933"/>
                    <a:pt x="3321629" y="2984938"/>
                  </a:cubicBezTo>
                  <a:cubicBezTo>
                    <a:pt x="3342515" y="2983943"/>
                    <a:pt x="3312926" y="2967533"/>
                    <a:pt x="3277370" y="2956344"/>
                  </a:cubicBezTo>
                  <a:close/>
                  <a:moveTo>
                    <a:pt x="2823846" y="770528"/>
                  </a:moveTo>
                  <a:cubicBezTo>
                    <a:pt x="2782820" y="777241"/>
                    <a:pt x="2769642" y="778236"/>
                    <a:pt x="2776107" y="801360"/>
                  </a:cubicBezTo>
                  <a:cubicBezTo>
                    <a:pt x="2782572" y="824483"/>
                    <a:pt x="2793512" y="820505"/>
                    <a:pt x="2821360" y="806581"/>
                  </a:cubicBezTo>
                  <a:cubicBezTo>
                    <a:pt x="2849208" y="792657"/>
                    <a:pt x="2868602" y="763317"/>
                    <a:pt x="2823846" y="770528"/>
                  </a:cubicBezTo>
                  <a:close/>
                  <a:moveTo>
                    <a:pt x="2909131" y="805338"/>
                  </a:moveTo>
                  <a:cubicBezTo>
                    <a:pt x="2902169" y="807576"/>
                    <a:pt x="2900180" y="823489"/>
                    <a:pt x="2909131" y="837910"/>
                  </a:cubicBezTo>
                  <a:cubicBezTo>
                    <a:pt x="2918082" y="852331"/>
                    <a:pt x="2935736" y="833186"/>
                    <a:pt x="2943443" y="815532"/>
                  </a:cubicBezTo>
                  <a:cubicBezTo>
                    <a:pt x="2951151" y="797879"/>
                    <a:pt x="2934990" y="797630"/>
                    <a:pt x="2909131" y="805338"/>
                  </a:cubicBezTo>
                  <a:close/>
                  <a:moveTo>
                    <a:pt x="3714732" y="1356578"/>
                  </a:moveTo>
                  <a:cubicBezTo>
                    <a:pt x="3685141" y="1381162"/>
                    <a:pt x="3661006" y="1411648"/>
                    <a:pt x="3643869" y="1446090"/>
                  </a:cubicBezTo>
                  <a:cubicBezTo>
                    <a:pt x="3631741" y="1473823"/>
                    <a:pt x="3613955" y="1498722"/>
                    <a:pt x="3591654" y="1519191"/>
                  </a:cubicBezTo>
                  <a:cubicBezTo>
                    <a:pt x="3564304" y="1547038"/>
                    <a:pt x="3577979" y="1540822"/>
                    <a:pt x="3662269" y="1556984"/>
                  </a:cubicBezTo>
                  <a:cubicBezTo>
                    <a:pt x="3746559" y="1573146"/>
                    <a:pt x="3739845" y="1585827"/>
                    <a:pt x="3759239" y="1581848"/>
                  </a:cubicBezTo>
                  <a:cubicBezTo>
                    <a:pt x="3778634" y="1577870"/>
                    <a:pt x="3782612" y="1592540"/>
                    <a:pt x="3782612" y="1609696"/>
                  </a:cubicBezTo>
                  <a:cubicBezTo>
                    <a:pt x="3782612" y="1626853"/>
                    <a:pt x="3801011" y="1616907"/>
                    <a:pt x="3809714" y="1589805"/>
                  </a:cubicBezTo>
                  <a:cubicBezTo>
                    <a:pt x="3818416" y="1562703"/>
                    <a:pt x="3801011" y="1513969"/>
                    <a:pt x="3783606" y="1486121"/>
                  </a:cubicBezTo>
                  <a:cubicBezTo>
                    <a:pt x="3766201" y="1458273"/>
                    <a:pt x="3762223" y="1456781"/>
                    <a:pt x="3735618" y="1464489"/>
                  </a:cubicBezTo>
                  <a:cubicBezTo>
                    <a:pt x="3709014" y="1472197"/>
                    <a:pt x="3717219" y="1458273"/>
                    <a:pt x="3707522" y="1436641"/>
                  </a:cubicBezTo>
                  <a:cubicBezTo>
                    <a:pt x="3697825" y="1415009"/>
                    <a:pt x="3682658" y="1432166"/>
                    <a:pt x="3705533" y="1399593"/>
                  </a:cubicBezTo>
                  <a:cubicBezTo>
                    <a:pt x="3728408" y="1367021"/>
                    <a:pt x="3734127" y="1341411"/>
                    <a:pt x="3714732" y="1356578"/>
                  </a:cubicBezTo>
                  <a:close/>
                  <a:moveTo>
                    <a:pt x="1134818" y="1298893"/>
                  </a:moveTo>
                  <a:cubicBezTo>
                    <a:pt x="1140263" y="1333191"/>
                    <a:pt x="1157917" y="1364363"/>
                    <a:pt x="1184547" y="1386664"/>
                  </a:cubicBezTo>
                  <a:cubicBezTo>
                    <a:pt x="1205930" y="1401831"/>
                    <a:pt x="1201454" y="1393377"/>
                    <a:pt x="1191757" y="1361800"/>
                  </a:cubicBezTo>
                  <a:cubicBezTo>
                    <a:pt x="1182060" y="1330222"/>
                    <a:pt x="1189768" y="1329725"/>
                    <a:pt x="1185292" y="1309336"/>
                  </a:cubicBezTo>
                  <a:cubicBezTo>
                    <a:pt x="1180817" y="1288948"/>
                    <a:pt x="1134818" y="1290439"/>
                    <a:pt x="1134818" y="1298893"/>
                  </a:cubicBezTo>
                  <a:close/>
                  <a:moveTo>
                    <a:pt x="1276296" y="1445592"/>
                  </a:moveTo>
                  <a:cubicBezTo>
                    <a:pt x="1291065" y="1464730"/>
                    <a:pt x="1308669" y="1481499"/>
                    <a:pt x="1328511" y="1495321"/>
                  </a:cubicBezTo>
                  <a:cubicBezTo>
                    <a:pt x="1349297" y="1510662"/>
                    <a:pt x="1373117" y="1521423"/>
                    <a:pt x="1398379" y="1526898"/>
                  </a:cubicBezTo>
                  <a:cubicBezTo>
                    <a:pt x="1429211" y="1536098"/>
                    <a:pt x="1442886" y="1523915"/>
                    <a:pt x="1423243" y="1505764"/>
                  </a:cubicBezTo>
                  <a:cubicBezTo>
                    <a:pt x="1403601" y="1487613"/>
                    <a:pt x="1420011" y="1489602"/>
                    <a:pt x="1383958" y="1480900"/>
                  </a:cubicBezTo>
                  <a:cubicBezTo>
                    <a:pt x="1347905" y="1472197"/>
                    <a:pt x="1339948" y="1475429"/>
                    <a:pt x="1321797" y="1463992"/>
                  </a:cubicBezTo>
                  <a:cubicBezTo>
                    <a:pt x="1303646" y="1452554"/>
                    <a:pt x="1263863" y="1433160"/>
                    <a:pt x="1276296" y="1445592"/>
                  </a:cubicBezTo>
                  <a:close/>
                  <a:moveTo>
                    <a:pt x="488347" y="1147221"/>
                  </a:moveTo>
                  <a:cubicBezTo>
                    <a:pt x="464975" y="1142000"/>
                    <a:pt x="455775" y="1141005"/>
                    <a:pt x="438619" y="1153686"/>
                  </a:cubicBezTo>
                  <a:cubicBezTo>
                    <a:pt x="421463" y="1166367"/>
                    <a:pt x="418230" y="1177058"/>
                    <a:pt x="426933" y="1190982"/>
                  </a:cubicBezTo>
                  <a:cubicBezTo>
                    <a:pt x="435635" y="1204906"/>
                    <a:pt x="430414" y="1197447"/>
                    <a:pt x="451797" y="1183523"/>
                  </a:cubicBezTo>
                  <a:cubicBezTo>
                    <a:pt x="473180" y="1169599"/>
                    <a:pt x="462489" y="1167610"/>
                    <a:pt x="488347" y="1161394"/>
                  </a:cubicBezTo>
                  <a:cubicBezTo>
                    <a:pt x="514206" y="1155178"/>
                    <a:pt x="508736" y="1146475"/>
                    <a:pt x="508736" y="1146475"/>
                  </a:cubicBezTo>
                  <a:cubicBezTo>
                    <a:pt x="502147" y="1148925"/>
                    <a:pt x="494887" y="1148835"/>
                    <a:pt x="488347" y="1146227"/>
                  </a:cubicBezTo>
                  <a:close/>
                  <a:moveTo>
                    <a:pt x="480143" y="1116141"/>
                  </a:moveTo>
                  <a:cubicBezTo>
                    <a:pt x="464478" y="1125589"/>
                    <a:pt x="459256" y="1133297"/>
                    <a:pt x="476661" y="1129816"/>
                  </a:cubicBezTo>
                  <a:cubicBezTo>
                    <a:pt x="494066" y="1126335"/>
                    <a:pt x="491580" y="1116141"/>
                    <a:pt x="501525" y="1118379"/>
                  </a:cubicBezTo>
                  <a:cubicBezTo>
                    <a:pt x="511471" y="1120617"/>
                    <a:pt x="516693" y="1116141"/>
                    <a:pt x="516693" y="1116141"/>
                  </a:cubicBezTo>
                  <a:cubicBezTo>
                    <a:pt x="505031" y="1111049"/>
                    <a:pt x="491754" y="1111141"/>
                    <a:pt x="480143" y="1116390"/>
                  </a:cubicBezTo>
                  <a:close/>
                  <a:moveTo>
                    <a:pt x="32586" y="1044283"/>
                  </a:moveTo>
                  <a:cubicBezTo>
                    <a:pt x="11451" y="1054726"/>
                    <a:pt x="-8689" y="1042543"/>
                    <a:pt x="4240" y="1050499"/>
                  </a:cubicBezTo>
                  <a:cubicBezTo>
                    <a:pt x="17593" y="1059538"/>
                    <a:pt x="33382" y="1064307"/>
                    <a:pt x="49494" y="1064175"/>
                  </a:cubicBezTo>
                  <a:cubicBezTo>
                    <a:pt x="63418" y="1062683"/>
                    <a:pt x="72617" y="1062434"/>
                    <a:pt x="67644" y="1055721"/>
                  </a:cubicBezTo>
                  <a:cubicBezTo>
                    <a:pt x="63318" y="1051673"/>
                    <a:pt x="60881" y="1045989"/>
                    <a:pt x="60931" y="1040056"/>
                  </a:cubicBezTo>
                  <a:cubicBezTo>
                    <a:pt x="60434" y="1029613"/>
                    <a:pt x="53969" y="1033094"/>
                    <a:pt x="32586" y="1043289"/>
                  </a:cubicBezTo>
                  <a:close/>
                  <a:moveTo>
                    <a:pt x="3511840" y="1478164"/>
                  </a:moveTo>
                  <a:cubicBezTo>
                    <a:pt x="3488826" y="1465116"/>
                    <a:pt x="3463489" y="1456669"/>
                    <a:pt x="3437247" y="1453300"/>
                  </a:cubicBezTo>
                  <a:cubicBezTo>
                    <a:pt x="3418599" y="1453300"/>
                    <a:pt x="3440977" y="1473192"/>
                    <a:pt x="3470814" y="1489353"/>
                  </a:cubicBezTo>
                  <a:cubicBezTo>
                    <a:pt x="3500651" y="1505515"/>
                    <a:pt x="3527505" y="1486618"/>
                    <a:pt x="3511840" y="1478164"/>
                  </a:cubicBezTo>
                  <a:close/>
                  <a:moveTo>
                    <a:pt x="3443215" y="1599253"/>
                  </a:moveTo>
                  <a:cubicBezTo>
                    <a:pt x="3444955" y="1574389"/>
                    <a:pt x="3427302" y="1626604"/>
                    <a:pt x="3448685" y="1638042"/>
                  </a:cubicBezTo>
                  <a:cubicBezTo>
                    <a:pt x="3470068" y="1649479"/>
                    <a:pt x="3481257" y="1652463"/>
                    <a:pt x="3494684" y="1638042"/>
                  </a:cubicBezTo>
                  <a:cubicBezTo>
                    <a:pt x="3508111" y="1623620"/>
                    <a:pt x="3497170" y="1632820"/>
                    <a:pt x="3478522" y="1629588"/>
                  </a:cubicBezTo>
                  <a:cubicBezTo>
                    <a:pt x="3459874" y="1626355"/>
                    <a:pt x="3440977" y="1619145"/>
                    <a:pt x="3442220" y="1599253"/>
                  </a:cubicBezTo>
                  <a:close/>
                </a:path>
              </a:pathLst>
            </a:custGeom>
            <a:solidFill>
              <a:srgbClr val="B3B3B3"/>
            </a:solidFill>
            <a:ln w="2482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orma libre: forma 12">
              <a:extLst>
                <a:ext uri="{FF2B5EF4-FFF2-40B4-BE49-F238E27FC236}">
                  <a16:creationId xmlns:a16="http://schemas.microsoft.com/office/drawing/2014/main" id="{0E5C2C83-D316-CB21-2B15-81BEBD6DB5DE}"/>
                </a:ext>
              </a:extLst>
            </p:cNvPr>
            <p:cNvSpPr/>
            <p:nvPr/>
          </p:nvSpPr>
          <p:spPr>
            <a:xfrm>
              <a:off x="4541778" y="3942687"/>
              <a:ext cx="453733" cy="635718"/>
            </a:xfrm>
            <a:custGeom>
              <a:avLst/>
              <a:gdLst>
                <a:gd name="connsiteX0" fmla="*/ 1058666 w 1058561"/>
                <a:gd name="connsiteY0" fmla="*/ 527683 h 1483133"/>
                <a:gd name="connsiteX1" fmla="*/ 529594 w 1058561"/>
                <a:gd name="connsiteY1" fmla="*/ -574 h 1483133"/>
                <a:gd name="connsiteX2" fmla="*/ 528360 w 1058561"/>
                <a:gd name="connsiteY2" fmla="*/ -574 h 1483133"/>
                <a:gd name="connsiteX3" fmla="*/ 104 w 1058561"/>
                <a:gd name="connsiteY3" fmla="*/ 527683 h 1483133"/>
                <a:gd name="connsiteX4" fmla="*/ 99280 w 1058561"/>
                <a:gd name="connsiteY4" fmla="*/ 836275 h 1483133"/>
                <a:gd name="connsiteX5" fmla="*/ 99280 w 1058561"/>
                <a:gd name="connsiteY5" fmla="*/ 836275 h 1483133"/>
                <a:gd name="connsiteX6" fmla="*/ 528360 w 1058561"/>
                <a:gd name="connsiteY6" fmla="*/ 1482560 h 1483133"/>
                <a:gd name="connsiteX7" fmla="*/ 965637 w 1058561"/>
                <a:gd name="connsiteY7" fmla="*/ 824391 h 1483133"/>
                <a:gd name="connsiteX8" fmla="*/ 968506 w 1058561"/>
                <a:gd name="connsiteY8" fmla="*/ 820702 h 1483133"/>
                <a:gd name="connsiteX9" fmla="*/ 973014 w 1058561"/>
                <a:gd name="connsiteY9" fmla="*/ 813735 h 1483133"/>
                <a:gd name="connsiteX10" fmla="*/ 973014 w 1058561"/>
                <a:gd name="connsiteY10" fmla="*/ 813735 h 1483133"/>
                <a:gd name="connsiteX11" fmla="*/ 1058666 w 1058561"/>
                <a:gd name="connsiteY11" fmla="*/ 527683 h 1483133"/>
                <a:gd name="connsiteX12" fmla="*/ 528360 w 1058561"/>
                <a:gd name="connsiteY12" fmla="*/ 741197 h 1483133"/>
                <a:gd name="connsiteX13" fmla="*/ 279191 w 1058561"/>
                <a:gd name="connsiteY13" fmla="*/ 491208 h 1483133"/>
                <a:gd name="connsiteX14" fmla="*/ 528360 w 1058561"/>
                <a:gd name="connsiteY14" fmla="*/ 239579 h 1483133"/>
                <a:gd name="connsiteX15" fmla="*/ 780805 w 1058561"/>
                <a:gd name="connsiteY15" fmla="*/ 488750 h 1483133"/>
                <a:gd name="connsiteX16" fmla="*/ 780809 w 1058561"/>
                <a:gd name="connsiteY16" fmla="*/ 491208 h 1483133"/>
                <a:gd name="connsiteX17" fmla="*/ 529188 w 1058561"/>
                <a:gd name="connsiteY17" fmla="*/ 741197 h 1483133"/>
                <a:gd name="connsiteX18" fmla="*/ 528360 w 1058561"/>
                <a:gd name="connsiteY18" fmla="*/ 741197 h 148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8561" h="1483133">
                  <a:moveTo>
                    <a:pt x="1058666" y="527683"/>
                  </a:moveTo>
                  <a:cubicBezTo>
                    <a:pt x="1058440" y="235727"/>
                    <a:pt x="821565" y="-819"/>
                    <a:pt x="529594" y="-574"/>
                  </a:cubicBezTo>
                  <a:cubicBezTo>
                    <a:pt x="529180" y="-574"/>
                    <a:pt x="528770" y="-574"/>
                    <a:pt x="528360" y="-574"/>
                  </a:cubicBezTo>
                  <a:cubicBezTo>
                    <a:pt x="236611" y="-574"/>
                    <a:pt x="104" y="235932"/>
                    <a:pt x="104" y="527683"/>
                  </a:cubicBezTo>
                  <a:cubicBezTo>
                    <a:pt x="-19" y="638414"/>
                    <a:pt x="34676" y="746362"/>
                    <a:pt x="99280" y="836275"/>
                  </a:cubicBezTo>
                  <a:lnTo>
                    <a:pt x="99280" y="836275"/>
                  </a:lnTo>
                  <a:lnTo>
                    <a:pt x="528360" y="1482560"/>
                  </a:lnTo>
                  <a:lnTo>
                    <a:pt x="965637" y="824391"/>
                  </a:lnTo>
                  <a:lnTo>
                    <a:pt x="968506" y="820702"/>
                  </a:lnTo>
                  <a:lnTo>
                    <a:pt x="973014" y="813735"/>
                  </a:lnTo>
                  <a:lnTo>
                    <a:pt x="973014" y="813735"/>
                  </a:lnTo>
                  <a:cubicBezTo>
                    <a:pt x="1028630" y="728658"/>
                    <a:pt x="1058383" y="629317"/>
                    <a:pt x="1058666" y="527683"/>
                  </a:cubicBezTo>
                  <a:close/>
                  <a:moveTo>
                    <a:pt x="528360" y="741197"/>
                  </a:moveTo>
                  <a:cubicBezTo>
                    <a:pt x="390801" y="740296"/>
                    <a:pt x="279637" y="628784"/>
                    <a:pt x="279191" y="491208"/>
                  </a:cubicBezTo>
                  <a:cubicBezTo>
                    <a:pt x="278736" y="353017"/>
                    <a:pt x="390161" y="240482"/>
                    <a:pt x="528360" y="239579"/>
                  </a:cubicBezTo>
                  <a:cubicBezTo>
                    <a:pt x="666875" y="238679"/>
                    <a:pt x="779899" y="350231"/>
                    <a:pt x="780805" y="488750"/>
                  </a:cubicBezTo>
                  <a:cubicBezTo>
                    <a:pt x="780809" y="489570"/>
                    <a:pt x="780813" y="490388"/>
                    <a:pt x="780809" y="491208"/>
                  </a:cubicBezTo>
                  <a:cubicBezTo>
                    <a:pt x="780358" y="629727"/>
                    <a:pt x="667703" y="741650"/>
                    <a:pt x="529188" y="741197"/>
                  </a:cubicBezTo>
                  <a:cubicBezTo>
                    <a:pt x="528910" y="741197"/>
                    <a:pt x="528635" y="741197"/>
                    <a:pt x="528360" y="74119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DBE69"/>
                </a:gs>
                <a:gs pos="100000">
                  <a:srgbClr val="FDBE69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4097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Picture 24" descr="A green circle with a yellow and blue flag&#10;&#10;Description automatically generated">
              <a:extLst>
                <a:ext uri="{FF2B5EF4-FFF2-40B4-BE49-F238E27FC236}">
                  <a16:creationId xmlns:a16="http://schemas.microsoft.com/office/drawing/2014/main" id="{889566BB-E29F-06B8-D72C-337C9A341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38987" y="4028176"/>
              <a:ext cx="249675" cy="24366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Forma libre: forma 15">
              <a:extLst>
                <a:ext uri="{FF2B5EF4-FFF2-40B4-BE49-F238E27FC236}">
                  <a16:creationId xmlns:a16="http://schemas.microsoft.com/office/drawing/2014/main" id="{A28DEA3A-806D-F0DB-680C-24BAD91228C5}"/>
                </a:ext>
              </a:extLst>
            </p:cNvPr>
            <p:cNvSpPr/>
            <p:nvPr/>
          </p:nvSpPr>
          <p:spPr>
            <a:xfrm>
              <a:off x="3671569" y="3358592"/>
              <a:ext cx="453733" cy="635718"/>
            </a:xfrm>
            <a:custGeom>
              <a:avLst/>
              <a:gdLst>
                <a:gd name="connsiteX0" fmla="*/ 1058666 w 1058561"/>
                <a:gd name="connsiteY0" fmla="*/ 527683 h 1483133"/>
                <a:gd name="connsiteX1" fmla="*/ 529594 w 1058561"/>
                <a:gd name="connsiteY1" fmla="*/ -574 h 1483133"/>
                <a:gd name="connsiteX2" fmla="*/ 528360 w 1058561"/>
                <a:gd name="connsiteY2" fmla="*/ -574 h 1483133"/>
                <a:gd name="connsiteX3" fmla="*/ 104 w 1058561"/>
                <a:gd name="connsiteY3" fmla="*/ 527683 h 1483133"/>
                <a:gd name="connsiteX4" fmla="*/ 99280 w 1058561"/>
                <a:gd name="connsiteY4" fmla="*/ 836275 h 1483133"/>
                <a:gd name="connsiteX5" fmla="*/ 99280 w 1058561"/>
                <a:gd name="connsiteY5" fmla="*/ 836275 h 1483133"/>
                <a:gd name="connsiteX6" fmla="*/ 528360 w 1058561"/>
                <a:gd name="connsiteY6" fmla="*/ 1482560 h 1483133"/>
                <a:gd name="connsiteX7" fmla="*/ 965637 w 1058561"/>
                <a:gd name="connsiteY7" fmla="*/ 824391 h 1483133"/>
                <a:gd name="connsiteX8" fmla="*/ 968506 w 1058561"/>
                <a:gd name="connsiteY8" fmla="*/ 820702 h 1483133"/>
                <a:gd name="connsiteX9" fmla="*/ 973014 w 1058561"/>
                <a:gd name="connsiteY9" fmla="*/ 813735 h 1483133"/>
                <a:gd name="connsiteX10" fmla="*/ 973014 w 1058561"/>
                <a:gd name="connsiteY10" fmla="*/ 813735 h 1483133"/>
                <a:gd name="connsiteX11" fmla="*/ 1058666 w 1058561"/>
                <a:gd name="connsiteY11" fmla="*/ 527683 h 1483133"/>
                <a:gd name="connsiteX12" fmla="*/ 528360 w 1058561"/>
                <a:gd name="connsiteY12" fmla="*/ 741197 h 1483133"/>
                <a:gd name="connsiteX13" fmla="*/ 279191 w 1058561"/>
                <a:gd name="connsiteY13" fmla="*/ 491208 h 1483133"/>
                <a:gd name="connsiteX14" fmla="*/ 528360 w 1058561"/>
                <a:gd name="connsiteY14" fmla="*/ 239579 h 1483133"/>
                <a:gd name="connsiteX15" fmla="*/ 780805 w 1058561"/>
                <a:gd name="connsiteY15" fmla="*/ 488750 h 1483133"/>
                <a:gd name="connsiteX16" fmla="*/ 780809 w 1058561"/>
                <a:gd name="connsiteY16" fmla="*/ 491208 h 1483133"/>
                <a:gd name="connsiteX17" fmla="*/ 529188 w 1058561"/>
                <a:gd name="connsiteY17" fmla="*/ 741197 h 1483133"/>
                <a:gd name="connsiteX18" fmla="*/ 528360 w 1058561"/>
                <a:gd name="connsiteY18" fmla="*/ 741197 h 148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8561" h="1483133">
                  <a:moveTo>
                    <a:pt x="1058666" y="527683"/>
                  </a:moveTo>
                  <a:cubicBezTo>
                    <a:pt x="1058440" y="235727"/>
                    <a:pt x="821565" y="-819"/>
                    <a:pt x="529594" y="-574"/>
                  </a:cubicBezTo>
                  <a:cubicBezTo>
                    <a:pt x="529180" y="-574"/>
                    <a:pt x="528770" y="-574"/>
                    <a:pt x="528360" y="-574"/>
                  </a:cubicBezTo>
                  <a:cubicBezTo>
                    <a:pt x="236611" y="-574"/>
                    <a:pt x="104" y="235932"/>
                    <a:pt x="104" y="527683"/>
                  </a:cubicBezTo>
                  <a:cubicBezTo>
                    <a:pt x="-19" y="638414"/>
                    <a:pt x="34676" y="746362"/>
                    <a:pt x="99280" y="836275"/>
                  </a:cubicBezTo>
                  <a:lnTo>
                    <a:pt x="99280" y="836275"/>
                  </a:lnTo>
                  <a:lnTo>
                    <a:pt x="528360" y="1482560"/>
                  </a:lnTo>
                  <a:lnTo>
                    <a:pt x="965637" y="824391"/>
                  </a:lnTo>
                  <a:lnTo>
                    <a:pt x="968506" y="820702"/>
                  </a:lnTo>
                  <a:lnTo>
                    <a:pt x="973014" y="813735"/>
                  </a:lnTo>
                  <a:lnTo>
                    <a:pt x="973014" y="813735"/>
                  </a:lnTo>
                  <a:cubicBezTo>
                    <a:pt x="1028630" y="728658"/>
                    <a:pt x="1058383" y="629317"/>
                    <a:pt x="1058666" y="527683"/>
                  </a:cubicBezTo>
                  <a:close/>
                  <a:moveTo>
                    <a:pt x="528360" y="741197"/>
                  </a:moveTo>
                  <a:cubicBezTo>
                    <a:pt x="390801" y="740296"/>
                    <a:pt x="279637" y="628784"/>
                    <a:pt x="279191" y="491208"/>
                  </a:cubicBezTo>
                  <a:cubicBezTo>
                    <a:pt x="278736" y="353017"/>
                    <a:pt x="390161" y="240482"/>
                    <a:pt x="528360" y="239579"/>
                  </a:cubicBezTo>
                  <a:cubicBezTo>
                    <a:pt x="666875" y="238679"/>
                    <a:pt x="779899" y="350231"/>
                    <a:pt x="780805" y="488750"/>
                  </a:cubicBezTo>
                  <a:cubicBezTo>
                    <a:pt x="780809" y="489570"/>
                    <a:pt x="780813" y="490388"/>
                    <a:pt x="780809" y="491208"/>
                  </a:cubicBezTo>
                  <a:cubicBezTo>
                    <a:pt x="780358" y="629727"/>
                    <a:pt x="667703" y="741650"/>
                    <a:pt x="529188" y="741197"/>
                  </a:cubicBezTo>
                  <a:cubicBezTo>
                    <a:pt x="528910" y="741197"/>
                    <a:pt x="528635" y="741197"/>
                    <a:pt x="528360" y="74119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DBE69"/>
                </a:gs>
                <a:gs pos="100000">
                  <a:srgbClr val="FDBE69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4097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" name="Picture 22" descr="A yellow red blue and black circle with a black background&#10;&#10;Description automatically generated">
              <a:extLst>
                <a:ext uri="{FF2B5EF4-FFF2-40B4-BE49-F238E27FC236}">
                  <a16:creationId xmlns:a16="http://schemas.microsoft.com/office/drawing/2014/main" id="{D3D33FF9-7FD9-834F-4AF7-52E256DE5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8007" y="3442525"/>
              <a:ext cx="254000" cy="2413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18188E1D-BCD4-8E51-6DB2-20B98A931AB2}"/>
                </a:ext>
              </a:extLst>
            </p:cNvPr>
            <p:cNvSpPr/>
            <p:nvPr/>
          </p:nvSpPr>
          <p:spPr>
            <a:xfrm>
              <a:off x="2681862" y="2745150"/>
              <a:ext cx="453733" cy="635718"/>
            </a:xfrm>
            <a:custGeom>
              <a:avLst/>
              <a:gdLst>
                <a:gd name="connsiteX0" fmla="*/ 1058666 w 1058561"/>
                <a:gd name="connsiteY0" fmla="*/ 527683 h 1483133"/>
                <a:gd name="connsiteX1" fmla="*/ 529594 w 1058561"/>
                <a:gd name="connsiteY1" fmla="*/ -574 h 1483133"/>
                <a:gd name="connsiteX2" fmla="*/ 528360 w 1058561"/>
                <a:gd name="connsiteY2" fmla="*/ -574 h 1483133"/>
                <a:gd name="connsiteX3" fmla="*/ 104 w 1058561"/>
                <a:gd name="connsiteY3" fmla="*/ 527683 h 1483133"/>
                <a:gd name="connsiteX4" fmla="*/ 99280 w 1058561"/>
                <a:gd name="connsiteY4" fmla="*/ 836275 h 1483133"/>
                <a:gd name="connsiteX5" fmla="*/ 99280 w 1058561"/>
                <a:gd name="connsiteY5" fmla="*/ 836275 h 1483133"/>
                <a:gd name="connsiteX6" fmla="*/ 528360 w 1058561"/>
                <a:gd name="connsiteY6" fmla="*/ 1482560 h 1483133"/>
                <a:gd name="connsiteX7" fmla="*/ 965637 w 1058561"/>
                <a:gd name="connsiteY7" fmla="*/ 824391 h 1483133"/>
                <a:gd name="connsiteX8" fmla="*/ 968506 w 1058561"/>
                <a:gd name="connsiteY8" fmla="*/ 820702 h 1483133"/>
                <a:gd name="connsiteX9" fmla="*/ 973014 w 1058561"/>
                <a:gd name="connsiteY9" fmla="*/ 813735 h 1483133"/>
                <a:gd name="connsiteX10" fmla="*/ 973014 w 1058561"/>
                <a:gd name="connsiteY10" fmla="*/ 813735 h 1483133"/>
                <a:gd name="connsiteX11" fmla="*/ 1058666 w 1058561"/>
                <a:gd name="connsiteY11" fmla="*/ 527683 h 1483133"/>
                <a:gd name="connsiteX12" fmla="*/ 528360 w 1058561"/>
                <a:gd name="connsiteY12" fmla="*/ 741197 h 1483133"/>
                <a:gd name="connsiteX13" fmla="*/ 279191 w 1058561"/>
                <a:gd name="connsiteY13" fmla="*/ 491208 h 1483133"/>
                <a:gd name="connsiteX14" fmla="*/ 528360 w 1058561"/>
                <a:gd name="connsiteY14" fmla="*/ 239579 h 1483133"/>
                <a:gd name="connsiteX15" fmla="*/ 780805 w 1058561"/>
                <a:gd name="connsiteY15" fmla="*/ 488750 h 1483133"/>
                <a:gd name="connsiteX16" fmla="*/ 780809 w 1058561"/>
                <a:gd name="connsiteY16" fmla="*/ 491208 h 1483133"/>
                <a:gd name="connsiteX17" fmla="*/ 529188 w 1058561"/>
                <a:gd name="connsiteY17" fmla="*/ 741197 h 1483133"/>
                <a:gd name="connsiteX18" fmla="*/ 528360 w 1058561"/>
                <a:gd name="connsiteY18" fmla="*/ 741197 h 148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8561" h="1483133">
                  <a:moveTo>
                    <a:pt x="1058666" y="527683"/>
                  </a:moveTo>
                  <a:cubicBezTo>
                    <a:pt x="1058440" y="235727"/>
                    <a:pt x="821565" y="-819"/>
                    <a:pt x="529594" y="-574"/>
                  </a:cubicBezTo>
                  <a:cubicBezTo>
                    <a:pt x="529180" y="-574"/>
                    <a:pt x="528770" y="-574"/>
                    <a:pt x="528360" y="-574"/>
                  </a:cubicBezTo>
                  <a:cubicBezTo>
                    <a:pt x="236611" y="-574"/>
                    <a:pt x="104" y="235932"/>
                    <a:pt x="104" y="527683"/>
                  </a:cubicBezTo>
                  <a:cubicBezTo>
                    <a:pt x="-19" y="638414"/>
                    <a:pt x="34676" y="746362"/>
                    <a:pt x="99280" y="836275"/>
                  </a:cubicBezTo>
                  <a:lnTo>
                    <a:pt x="99280" y="836275"/>
                  </a:lnTo>
                  <a:lnTo>
                    <a:pt x="528360" y="1482560"/>
                  </a:lnTo>
                  <a:lnTo>
                    <a:pt x="965637" y="824391"/>
                  </a:lnTo>
                  <a:lnTo>
                    <a:pt x="968506" y="820702"/>
                  </a:lnTo>
                  <a:lnTo>
                    <a:pt x="973014" y="813735"/>
                  </a:lnTo>
                  <a:lnTo>
                    <a:pt x="973014" y="813735"/>
                  </a:lnTo>
                  <a:cubicBezTo>
                    <a:pt x="1028630" y="728658"/>
                    <a:pt x="1058383" y="629317"/>
                    <a:pt x="1058666" y="527683"/>
                  </a:cubicBezTo>
                  <a:close/>
                  <a:moveTo>
                    <a:pt x="528360" y="741197"/>
                  </a:moveTo>
                  <a:cubicBezTo>
                    <a:pt x="390801" y="740296"/>
                    <a:pt x="279637" y="628784"/>
                    <a:pt x="279191" y="491208"/>
                  </a:cubicBezTo>
                  <a:cubicBezTo>
                    <a:pt x="278736" y="353017"/>
                    <a:pt x="390161" y="240482"/>
                    <a:pt x="528360" y="239579"/>
                  </a:cubicBezTo>
                  <a:cubicBezTo>
                    <a:pt x="666875" y="238679"/>
                    <a:pt x="779899" y="350231"/>
                    <a:pt x="780805" y="488750"/>
                  </a:cubicBezTo>
                  <a:cubicBezTo>
                    <a:pt x="780809" y="489570"/>
                    <a:pt x="780813" y="490388"/>
                    <a:pt x="780809" y="491208"/>
                  </a:cubicBezTo>
                  <a:cubicBezTo>
                    <a:pt x="780358" y="629727"/>
                    <a:pt x="667703" y="741650"/>
                    <a:pt x="529188" y="741197"/>
                  </a:cubicBezTo>
                  <a:cubicBezTo>
                    <a:pt x="528910" y="741197"/>
                    <a:pt x="528635" y="741197"/>
                    <a:pt x="528360" y="74119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DBE69"/>
                </a:gs>
                <a:gs pos="100000">
                  <a:srgbClr val="FDBE69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4097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9" name="Picture 18" descr="A flag with a bird and a snake&#10;&#10;Description automatically generated">
              <a:extLst>
                <a:ext uri="{FF2B5EF4-FFF2-40B4-BE49-F238E27FC236}">
                  <a16:creationId xmlns:a16="http://schemas.microsoft.com/office/drawing/2014/main" id="{1FD0B39C-4DAB-C45E-F407-3AFD3891D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63044" y="2823723"/>
              <a:ext cx="304179" cy="2752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C109F585-BD4F-7AC4-803E-58E554AFAE5F}"/>
                </a:ext>
              </a:extLst>
            </p:cNvPr>
            <p:cNvSpPr/>
            <p:nvPr/>
          </p:nvSpPr>
          <p:spPr>
            <a:xfrm>
              <a:off x="2143464" y="1994211"/>
              <a:ext cx="453733" cy="635718"/>
            </a:xfrm>
            <a:custGeom>
              <a:avLst/>
              <a:gdLst>
                <a:gd name="connsiteX0" fmla="*/ 1058666 w 1058561"/>
                <a:gd name="connsiteY0" fmla="*/ 527683 h 1483133"/>
                <a:gd name="connsiteX1" fmla="*/ 529594 w 1058561"/>
                <a:gd name="connsiteY1" fmla="*/ -574 h 1483133"/>
                <a:gd name="connsiteX2" fmla="*/ 528360 w 1058561"/>
                <a:gd name="connsiteY2" fmla="*/ -574 h 1483133"/>
                <a:gd name="connsiteX3" fmla="*/ 104 w 1058561"/>
                <a:gd name="connsiteY3" fmla="*/ 527683 h 1483133"/>
                <a:gd name="connsiteX4" fmla="*/ 99280 w 1058561"/>
                <a:gd name="connsiteY4" fmla="*/ 836275 h 1483133"/>
                <a:gd name="connsiteX5" fmla="*/ 99280 w 1058561"/>
                <a:gd name="connsiteY5" fmla="*/ 836275 h 1483133"/>
                <a:gd name="connsiteX6" fmla="*/ 528360 w 1058561"/>
                <a:gd name="connsiteY6" fmla="*/ 1482560 h 1483133"/>
                <a:gd name="connsiteX7" fmla="*/ 965637 w 1058561"/>
                <a:gd name="connsiteY7" fmla="*/ 824391 h 1483133"/>
                <a:gd name="connsiteX8" fmla="*/ 968506 w 1058561"/>
                <a:gd name="connsiteY8" fmla="*/ 820702 h 1483133"/>
                <a:gd name="connsiteX9" fmla="*/ 973014 w 1058561"/>
                <a:gd name="connsiteY9" fmla="*/ 813735 h 1483133"/>
                <a:gd name="connsiteX10" fmla="*/ 973014 w 1058561"/>
                <a:gd name="connsiteY10" fmla="*/ 813735 h 1483133"/>
                <a:gd name="connsiteX11" fmla="*/ 1058666 w 1058561"/>
                <a:gd name="connsiteY11" fmla="*/ 527683 h 1483133"/>
                <a:gd name="connsiteX12" fmla="*/ 528360 w 1058561"/>
                <a:gd name="connsiteY12" fmla="*/ 741197 h 1483133"/>
                <a:gd name="connsiteX13" fmla="*/ 279191 w 1058561"/>
                <a:gd name="connsiteY13" fmla="*/ 491208 h 1483133"/>
                <a:gd name="connsiteX14" fmla="*/ 528360 w 1058561"/>
                <a:gd name="connsiteY14" fmla="*/ 239579 h 1483133"/>
                <a:gd name="connsiteX15" fmla="*/ 780805 w 1058561"/>
                <a:gd name="connsiteY15" fmla="*/ 488750 h 1483133"/>
                <a:gd name="connsiteX16" fmla="*/ 780809 w 1058561"/>
                <a:gd name="connsiteY16" fmla="*/ 491208 h 1483133"/>
                <a:gd name="connsiteX17" fmla="*/ 529188 w 1058561"/>
                <a:gd name="connsiteY17" fmla="*/ 741197 h 1483133"/>
                <a:gd name="connsiteX18" fmla="*/ 528360 w 1058561"/>
                <a:gd name="connsiteY18" fmla="*/ 741197 h 148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8561" h="1483133">
                  <a:moveTo>
                    <a:pt x="1058666" y="527683"/>
                  </a:moveTo>
                  <a:cubicBezTo>
                    <a:pt x="1058440" y="235727"/>
                    <a:pt x="821565" y="-819"/>
                    <a:pt x="529594" y="-574"/>
                  </a:cubicBezTo>
                  <a:cubicBezTo>
                    <a:pt x="529180" y="-574"/>
                    <a:pt x="528770" y="-574"/>
                    <a:pt x="528360" y="-574"/>
                  </a:cubicBezTo>
                  <a:cubicBezTo>
                    <a:pt x="236611" y="-574"/>
                    <a:pt x="104" y="235932"/>
                    <a:pt x="104" y="527683"/>
                  </a:cubicBezTo>
                  <a:cubicBezTo>
                    <a:pt x="-19" y="638414"/>
                    <a:pt x="34676" y="746362"/>
                    <a:pt x="99280" y="836275"/>
                  </a:cubicBezTo>
                  <a:lnTo>
                    <a:pt x="99280" y="836275"/>
                  </a:lnTo>
                  <a:lnTo>
                    <a:pt x="528360" y="1482560"/>
                  </a:lnTo>
                  <a:lnTo>
                    <a:pt x="965637" y="824391"/>
                  </a:lnTo>
                  <a:lnTo>
                    <a:pt x="968506" y="820702"/>
                  </a:lnTo>
                  <a:lnTo>
                    <a:pt x="973014" y="813735"/>
                  </a:lnTo>
                  <a:lnTo>
                    <a:pt x="973014" y="813735"/>
                  </a:lnTo>
                  <a:cubicBezTo>
                    <a:pt x="1028630" y="728658"/>
                    <a:pt x="1058383" y="629317"/>
                    <a:pt x="1058666" y="527683"/>
                  </a:cubicBezTo>
                  <a:close/>
                  <a:moveTo>
                    <a:pt x="528360" y="741197"/>
                  </a:moveTo>
                  <a:cubicBezTo>
                    <a:pt x="390801" y="740296"/>
                    <a:pt x="279637" y="628784"/>
                    <a:pt x="279191" y="491208"/>
                  </a:cubicBezTo>
                  <a:cubicBezTo>
                    <a:pt x="278736" y="353017"/>
                    <a:pt x="390161" y="240482"/>
                    <a:pt x="528360" y="239579"/>
                  </a:cubicBezTo>
                  <a:cubicBezTo>
                    <a:pt x="666875" y="238679"/>
                    <a:pt x="779899" y="350231"/>
                    <a:pt x="780805" y="488750"/>
                  </a:cubicBezTo>
                  <a:cubicBezTo>
                    <a:pt x="780809" y="489570"/>
                    <a:pt x="780813" y="490388"/>
                    <a:pt x="780809" y="491208"/>
                  </a:cubicBezTo>
                  <a:cubicBezTo>
                    <a:pt x="780358" y="629727"/>
                    <a:pt x="667703" y="741650"/>
                    <a:pt x="529188" y="741197"/>
                  </a:cubicBezTo>
                  <a:cubicBezTo>
                    <a:pt x="528910" y="741197"/>
                    <a:pt x="528635" y="741197"/>
                    <a:pt x="528360" y="74119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DBE69"/>
                </a:gs>
                <a:gs pos="100000">
                  <a:srgbClr val="FDBE69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4097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2" name="Picture 17" descr="A flag in a circle&#10;&#10;Description automatically generated">
              <a:extLst>
                <a:ext uri="{FF2B5EF4-FFF2-40B4-BE49-F238E27FC236}">
                  <a16:creationId xmlns:a16="http://schemas.microsoft.com/office/drawing/2014/main" id="{8E0E6B28-0987-41CC-B1C1-81ABF2F42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6246" y="2066298"/>
              <a:ext cx="268168" cy="25603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Forma libre: forma 33">
              <a:extLst>
                <a:ext uri="{FF2B5EF4-FFF2-40B4-BE49-F238E27FC236}">
                  <a16:creationId xmlns:a16="http://schemas.microsoft.com/office/drawing/2014/main" id="{4BEA1102-5D4A-C6B0-A08C-885596AEA030}"/>
                </a:ext>
              </a:extLst>
            </p:cNvPr>
            <p:cNvSpPr/>
            <p:nvPr/>
          </p:nvSpPr>
          <p:spPr>
            <a:xfrm>
              <a:off x="3224094" y="2337830"/>
              <a:ext cx="453733" cy="635718"/>
            </a:xfrm>
            <a:custGeom>
              <a:avLst/>
              <a:gdLst>
                <a:gd name="connsiteX0" fmla="*/ 1058666 w 1058561"/>
                <a:gd name="connsiteY0" fmla="*/ 527683 h 1483133"/>
                <a:gd name="connsiteX1" fmla="*/ 529594 w 1058561"/>
                <a:gd name="connsiteY1" fmla="*/ -574 h 1483133"/>
                <a:gd name="connsiteX2" fmla="*/ 528360 w 1058561"/>
                <a:gd name="connsiteY2" fmla="*/ -574 h 1483133"/>
                <a:gd name="connsiteX3" fmla="*/ 104 w 1058561"/>
                <a:gd name="connsiteY3" fmla="*/ 527683 h 1483133"/>
                <a:gd name="connsiteX4" fmla="*/ 99280 w 1058561"/>
                <a:gd name="connsiteY4" fmla="*/ 836275 h 1483133"/>
                <a:gd name="connsiteX5" fmla="*/ 99280 w 1058561"/>
                <a:gd name="connsiteY5" fmla="*/ 836275 h 1483133"/>
                <a:gd name="connsiteX6" fmla="*/ 528360 w 1058561"/>
                <a:gd name="connsiteY6" fmla="*/ 1482560 h 1483133"/>
                <a:gd name="connsiteX7" fmla="*/ 965637 w 1058561"/>
                <a:gd name="connsiteY7" fmla="*/ 824391 h 1483133"/>
                <a:gd name="connsiteX8" fmla="*/ 968506 w 1058561"/>
                <a:gd name="connsiteY8" fmla="*/ 820702 h 1483133"/>
                <a:gd name="connsiteX9" fmla="*/ 973014 w 1058561"/>
                <a:gd name="connsiteY9" fmla="*/ 813735 h 1483133"/>
                <a:gd name="connsiteX10" fmla="*/ 973014 w 1058561"/>
                <a:gd name="connsiteY10" fmla="*/ 813735 h 1483133"/>
                <a:gd name="connsiteX11" fmla="*/ 1058666 w 1058561"/>
                <a:gd name="connsiteY11" fmla="*/ 527683 h 1483133"/>
                <a:gd name="connsiteX12" fmla="*/ 528360 w 1058561"/>
                <a:gd name="connsiteY12" fmla="*/ 741197 h 1483133"/>
                <a:gd name="connsiteX13" fmla="*/ 279191 w 1058561"/>
                <a:gd name="connsiteY13" fmla="*/ 491208 h 1483133"/>
                <a:gd name="connsiteX14" fmla="*/ 528360 w 1058561"/>
                <a:gd name="connsiteY14" fmla="*/ 239579 h 1483133"/>
                <a:gd name="connsiteX15" fmla="*/ 780805 w 1058561"/>
                <a:gd name="connsiteY15" fmla="*/ 488750 h 1483133"/>
                <a:gd name="connsiteX16" fmla="*/ 780809 w 1058561"/>
                <a:gd name="connsiteY16" fmla="*/ 491208 h 1483133"/>
                <a:gd name="connsiteX17" fmla="*/ 529188 w 1058561"/>
                <a:gd name="connsiteY17" fmla="*/ 741197 h 1483133"/>
                <a:gd name="connsiteX18" fmla="*/ 528360 w 1058561"/>
                <a:gd name="connsiteY18" fmla="*/ 741197 h 1483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8561" h="1483133">
                  <a:moveTo>
                    <a:pt x="1058666" y="527683"/>
                  </a:moveTo>
                  <a:cubicBezTo>
                    <a:pt x="1058440" y="235727"/>
                    <a:pt x="821565" y="-819"/>
                    <a:pt x="529594" y="-574"/>
                  </a:cubicBezTo>
                  <a:cubicBezTo>
                    <a:pt x="529180" y="-574"/>
                    <a:pt x="528770" y="-574"/>
                    <a:pt x="528360" y="-574"/>
                  </a:cubicBezTo>
                  <a:cubicBezTo>
                    <a:pt x="236611" y="-574"/>
                    <a:pt x="104" y="235932"/>
                    <a:pt x="104" y="527683"/>
                  </a:cubicBezTo>
                  <a:cubicBezTo>
                    <a:pt x="-19" y="638414"/>
                    <a:pt x="34676" y="746362"/>
                    <a:pt x="99280" y="836275"/>
                  </a:cubicBezTo>
                  <a:lnTo>
                    <a:pt x="99280" y="836275"/>
                  </a:lnTo>
                  <a:lnTo>
                    <a:pt x="528360" y="1482560"/>
                  </a:lnTo>
                  <a:lnTo>
                    <a:pt x="965637" y="824391"/>
                  </a:lnTo>
                  <a:lnTo>
                    <a:pt x="968506" y="820702"/>
                  </a:lnTo>
                  <a:lnTo>
                    <a:pt x="973014" y="813735"/>
                  </a:lnTo>
                  <a:lnTo>
                    <a:pt x="973014" y="813735"/>
                  </a:lnTo>
                  <a:cubicBezTo>
                    <a:pt x="1028630" y="728658"/>
                    <a:pt x="1058383" y="629317"/>
                    <a:pt x="1058666" y="527683"/>
                  </a:cubicBezTo>
                  <a:close/>
                  <a:moveTo>
                    <a:pt x="528360" y="741197"/>
                  </a:moveTo>
                  <a:cubicBezTo>
                    <a:pt x="390801" y="740296"/>
                    <a:pt x="279637" y="628784"/>
                    <a:pt x="279191" y="491208"/>
                  </a:cubicBezTo>
                  <a:cubicBezTo>
                    <a:pt x="278736" y="353017"/>
                    <a:pt x="390161" y="240482"/>
                    <a:pt x="528360" y="239579"/>
                  </a:cubicBezTo>
                  <a:cubicBezTo>
                    <a:pt x="666875" y="238679"/>
                    <a:pt x="779899" y="350231"/>
                    <a:pt x="780805" y="488750"/>
                  </a:cubicBezTo>
                  <a:cubicBezTo>
                    <a:pt x="780809" y="489570"/>
                    <a:pt x="780813" y="490388"/>
                    <a:pt x="780809" y="491208"/>
                  </a:cubicBezTo>
                  <a:cubicBezTo>
                    <a:pt x="780358" y="629727"/>
                    <a:pt x="667703" y="741650"/>
                    <a:pt x="529188" y="741197"/>
                  </a:cubicBezTo>
                  <a:cubicBezTo>
                    <a:pt x="528910" y="741197"/>
                    <a:pt x="528635" y="741197"/>
                    <a:pt x="528360" y="74119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DBE69"/>
                </a:gs>
                <a:gs pos="100000">
                  <a:srgbClr val="FDBE69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4097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5" name="Picture 17" descr="A flag in a circle&#10;&#10;Description automatically generated">
              <a:extLst>
                <a:ext uri="{FF2B5EF4-FFF2-40B4-BE49-F238E27FC236}">
                  <a16:creationId xmlns:a16="http://schemas.microsoft.com/office/drawing/2014/main" id="{F3AC705D-0E6A-95D6-9DF0-C3B89F941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16876" y="2409917"/>
              <a:ext cx="268168" cy="25603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14A6B491-012D-6554-FC8A-898330C2D89B}"/>
              </a:ext>
            </a:extLst>
          </p:cNvPr>
          <p:cNvSpPr txBox="1"/>
          <p:nvPr/>
        </p:nvSpPr>
        <p:spPr>
          <a:xfrm>
            <a:off x="5801360" y="1785766"/>
            <a:ext cx="5086532" cy="442035"/>
          </a:xfrm>
          <a:prstGeom prst="rect">
            <a:avLst/>
          </a:prstGeom>
        </p:spPr>
        <p:txBody>
          <a:bodyPr vert="horz" wrap="square" lIns="0" tIns="72000" rIns="0" bIns="0" rtlCol="0" anchor="ctr" anchorCtr="0">
            <a:spAutoFit/>
          </a:bodyPr>
          <a:lstStyle>
            <a:defPPr>
              <a:defRPr lang="en-US"/>
            </a:defPPr>
            <a:lvl1pPr marL="1270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9583FF"/>
                </a:solidFill>
                <a:effectLst/>
                <a:uLnTx/>
                <a:uFillTx/>
                <a:latin typeface="Poppins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4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+mj-ea"/>
                <a:cs typeface="+mj-cs"/>
              </a:rPr>
              <a:t>GRUPO IOTA IMPACT EN NUMEROS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Poppins"/>
              <a:ea typeface="+mj-ea"/>
              <a:cs typeface="Poppins"/>
            </a:endParaRPr>
          </a:p>
        </p:txBody>
      </p:sp>
      <p:sp>
        <p:nvSpPr>
          <p:cNvPr id="37" name="TextBox 1">
            <a:extLst>
              <a:ext uri="{FF2B5EF4-FFF2-40B4-BE49-F238E27FC236}">
                <a16:creationId xmlns:a16="http://schemas.microsoft.com/office/drawing/2014/main" id="{820D6E66-C14D-8AED-4F38-6117536A00CB}"/>
              </a:ext>
            </a:extLst>
          </p:cNvPr>
          <p:cNvSpPr txBox="1"/>
          <p:nvPr/>
        </p:nvSpPr>
        <p:spPr>
          <a:xfrm>
            <a:off x="5651141" y="740890"/>
            <a:ext cx="5932346" cy="7961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3765" rtl="0" eaLnBrk="1" fontAlgn="auto" latinLnBrk="0" hangingPunct="1">
              <a:lnSpc>
                <a:spcPct val="80000"/>
              </a:lnSpc>
              <a:spcBef>
                <a:spcPts val="2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800" b="1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+mn-ea"/>
                <a:cs typeface="Poppins"/>
              </a:rPr>
              <a:t>PRESENCIA GLOBAL EN CRECIMIENTO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C874AF1-25B4-79D8-612B-B3F631B94D41}"/>
              </a:ext>
            </a:extLst>
          </p:cNvPr>
          <p:cNvSpPr txBox="1"/>
          <p:nvPr/>
        </p:nvSpPr>
        <p:spPr>
          <a:xfrm>
            <a:off x="6220250" y="2357702"/>
            <a:ext cx="5023379" cy="6217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Arial"/>
              </a:rPr>
              <a:t>30 años de experiencia colectiva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9CC0034-DD30-8EA4-20DB-F7437B7205BA}"/>
              </a:ext>
            </a:extLst>
          </p:cNvPr>
          <p:cNvSpPr txBox="1"/>
          <p:nvPr/>
        </p:nvSpPr>
        <p:spPr>
          <a:xfrm>
            <a:off x="6233208" y="3194070"/>
            <a:ext cx="44968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Poppins"/>
              </a:rPr>
              <a:t>600 clientes, 10,000 proyectos mano a mano con nuestros socios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4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9276A8F-6FA3-78FA-5839-BF3A22F60A4F}"/>
              </a:ext>
            </a:extLst>
          </p:cNvPr>
          <p:cNvSpPr txBox="1"/>
          <p:nvPr/>
        </p:nvSpPr>
        <p:spPr>
          <a:xfrm>
            <a:off x="6225407" y="4052763"/>
            <a:ext cx="47168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Poppins"/>
              </a:rPr>
              <a:t>Algunos de nuestros aliados estratégicos: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Poppins"/>
              </a:rPr>
              <a:t>Oval, </a:t>
            </a:r>
            <a:r>
              <a:rPr kumimoji="0" lang="es-CO" sz="2000" b="0" i="0" u="none" strike="noStrike" kern="1200" cap="none" spc="0" normalizeH="0" baseline="0" noProof="0" err="1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Poppins"/>
              </a:rPr>
              <a:t>VíaCiencia</a:t>
            </a:r>
            <a:r>
              <a:rPr kumimoji="0" lang="es-CO" sz="20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Poppins"/>
              </a:rPr>
              <a:t>, </a:t>
            </a:r>
            <a:r>
              <a:rPr kumimoji="0" lang="es-CO" sz="2000" b="0" i="0" u="none" strike="noStrike" kern="1200" cap="none" spc="0" normalizeH="0" baseline="0" noProof="0" err="1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Poppins"/>
              </a:rPr>
              <a:t>Küdaw</a:t>
            </a:r>
            <a:r>
              <a:rPr kumimoji="0" lang="es-CO" sz="20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Poppins"/>
              </a:rPr>
              <a:t>, y </a:t>
            </a:r>
            <a:r>
              <a:rPr kumimoji="0" lang="es-CO" sz="2000" b="0" i="0" u="none" strike="noStrike" kern="1200" cap="none" spc="0" normalizeH="0" baseline="0" noProof="0" err="1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Poppins"/>
              </a:rPr>
              <a:t>Unimind</a:t>
            </a:r>
            <a:endParaRPr kumimoji="0" lang="es-CO" sz="20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Calibri" panose="020F0502020204030204"/>
              <a:ea typeface="Calibri" panose="020F0502020204030204"/>
              <a:cs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4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450AABD-E033-A782-0B47-2D8EE1308413}"/>
              </a:ext>
            </a:extLst>
          </p:cNvPr>
          <p:cNvSpPr txBox="1"/>
          <p:nvPr/>
        </p:nvSpPr>
        <p:spPr>
          <a:xfrm>
            <a:off x="6187241" y="4858942"/>
            <a:ext cx="5429105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Poppins"/>
              </a:rPr>
              <a:t>Industrias: Alimentos &amp; Bebidas, </a:t>
            </a:r>
            <a:r>
              <a:rPr kumimoji="0" lang="es-CO" sz="2000" b="0" i="0" u="none" strike="noStrike" kern="1200" cap="none" spc="0" normalizeH="0" baseline="0" noProof="0" err="1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Poppins"/>
              </a:rPr>
              <a:t>Retail</a:t>
            </a:r>
            <a:r>
              <a:rPr kumimoji="0" lang="es-CO" sz="20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Calibri" panose="020F0502020204030204"/>
                <a:ea typeface="Calibri" panose="020F0502020204030204"/>
                <a:cs typeface="Poppins"/>
              </a:rPr>
              <a:t>, Educación, Tecnología, Turismo, Sector Publico, Manufactura y Financiera entre otras.</a:t>
            </a:r>
            <a:endParaRPr kumimoji="0" lang="es-CO" sz="20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Calibri" panose="020F0502020204030204"/>
              <a:ea typeface="+mn-ea"/>
              <a:cs typeface="Poppi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24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ED3D1D0E-E927-2EFF-9B73-9ABCAF8FED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873064" y="2682480"/>
            <a:ext cx="320845" cy="215064"/>
          </a:xfrm>
          <a:prstGeom prst="rect">
            <a:avLst/>
          </a:prstGeom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5366E386-AA5A-4622-F57C-9BB9EEEB90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13865" y="4248320"/>
            <a:ext cx="320845" cy="215064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4BAC552A-5D3C-7968-6DA4-8097894C1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912363" y="3416240"/>
            <a:ext cx="320845" cy="215064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A4AE9F22-73BE-96D3-00B0-53C44AACDD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895714" y="5080400"/>
            <a:ext cx="320845" cy="21506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6398073-A108-DA23-D734-3AEC9739CAB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87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ángulo 58">
            <a:extLst>
              <a:ext uri="{FF2B5EF4-FFF2-40B4-BE49-F238E27FC236}">
                <a16:creationId xmlns:a16="http://schemas.microsoft.com/office/drawing/2014/main" id="{A02E87DC-2644-E286-9F83-3677EADBAEBE}"/>
              </a:ext>
            </a:extLst>
          </p:cNvPr>
          <p:cNvSpPr/>
          <p:nvPr/>
        </p:nvSpPr>
        <p:spPr>
          <a:xfrm>
            <a:off x="0" y="0"/>
            <a:ext cx="2344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0F17EE8F-CFAE-C015-28F2-61897553D899}"/>
              </a:ext>
            </a:extLst>
          </p:cNvPr>
          <p:cNvSpPr/>
          <p:nvPr/>
        </p:nvSpPr>
        <p:spPr>
          <a:xfrm>
            <a:off x="152400" y="152400"/>
            <a:ext cx="23446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18E6DF3-2CA6-573A-A2D0-ECC533A8B568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DE036B-CF3D-B0D3-5C8C-C656FCD75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18" descr="Icono&#10;&#10;Descripción generada automáticamente">
            <a:extLst>
              <a:ext uri="{FF2B5EF4-FFF2-40B4-BE49-F238E27FC236}">
                <a16:creationId xmlns:a16="http://schemas.microsoft.com/office/drawing/2014/main" id="{FACD9196-A9BC-3D26-2A4C-7B8062CB06C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44" y="5920510"/>
            <a:ext cx="652983" cy="345607"/>
          </a:xfrm>
          <a:prstGeom prst="rect">
            <a:avLst/>
          </a:prstGeom>
        </p:spPr>
      </p:pic>
      <p:pic>
        <p:nvPicPr>
          <p:cNvPr id="2" name="Picture 2" descr="A light bulb on a black surface&#10;&#10;Description automatically generated">
            <a:extLst>
              <a:ext uri="{FF2B5EF4-FFF2-40B4-BE49-F238E27FC236}">
                <a16:creationId xmlns:a16="http://schemas.microsoft.com/office/drawing/2014/main" id="{4F2F1A02-61B9-AF59-990C-D85083C94D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99" r="25853"/>
          <a:stretch/>
        </p:blipFill>
        <p:spPr>
          <a:xfrm>
            <a:off x="7391326" y="-836"/>
            <a:ext cx="4800674" cy="685967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1D5309-5CBA-6F07-C84B-3B8AD0FAA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2DB1A0-13B0-381D-8271-E8DC11F7F374}"/>
              </a:ext>
            </a:extLst>
          </p:cNvPr>
          <p:cNvSpPr txBox="1"/>
          <p:nvPr/>
        </p:nvSpPr>
        <p:spPr>
          <a:xfrm>
            <a:off x="1477495" y="4526101"/>
            <a:ext cx="4983983" cy="1177245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Future-</a:t>
            </a:r>
            <a:r>
              <a:rPr kumimoji="0" lang="es-CO" sz="1800" b="1" i="0" u="none" strike="noStrike" kern="1200" cap="none" spc="0" normalizeH="0" baseline="0" noProof="0" err="1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proof</a:t>
            </a:r>
            <a:r>
              <a:rPr kumimoji="0" lang="es-CO" sz="1800" b="1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 del negocio</a:t>
            </a:r>
            <a:r>
              <a:rPr kumimoji="0" lang="es-CO" sz="18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: identificar posibles innovaciones para el negocio, captura de posibles oportunidades emergentes y mitigación de riesgos. </a:t>
            </a:r>
            <a:endParaRPr kumimoji="0" lang="es-CO" sz="24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BFB82AF-4923-A622-F394-6CE5F44BEC9E}"/>
              </a:ext>
            </a:extLst>
          </p:cNvPr>
          <p:cNvSpPr txBox="1"/>
          <p:nvPr/>
        </p:nvSpPr>
        <p:spPr>
          <a:xfrm>
            <a:off x="1477495" y="3107955"/>
            <a:ext cx="4983983" cy="1177245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Expansión de oportunidades:</a:t>
            </a:r>
            <a:r>
              <a:rPr kumimoji="0" lang="es-CO" sz="18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 transición a nuevos segmentos de mercado y entrada a nuevas geografías con potencial de crecimiento.</a:t>
            </a:r>
            <a:endParaRPr kumimoji="0" lang="es-CO" sz="2400" b="0" i="0" u="none" strike="noStrike" kern="1200" cap="none" spc="0" normalizeH="0" baseline="0" noProof="0">
              <a:ln>
                <a:noFill/>
              </a:ln>
              <a:solidFill>
                <a:srgbClr val="442E98"/>
              </a:solidFill>
              <a:effectLst/>
              <a:uLnTx/>
              <a:uFillTx/>
              <a:latin typeface="Poppins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D29FF5F1-9E53-BAF6-392F-7D4DE048A6F1}"/>
              </a:ext>
            </a:extLst>
          </p:cNvPr>
          <p:cNvSpPr txBox="1"/>
          <p:nvPr/>
        </p:nvSpPr>
        <p:spPr>
          <a:xfrm>
            <a:off x="1477496" y="1941155"/>
            <a:ext cx="4730264" cy="900246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5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1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Crecimiento en ventas: </a:t>
            </a:r>
            <a:r>
              <a:rPr kumimoji="0" lang="es-CO" sz="1800" b="0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Calibri" panose="020F0502020204030204"/>
                <a:cs typeface="Calibri" panose="020F0502020204030204"/>
              </a:rPr>
              <a:t>profundo entendimiento de los consumidores, competidores y canales.</a:t>
            </a:r>
          </a:p>
        </p:txBody>
      </p:sp>
      <p:sp>
        <p:nvSpPr>
          <p:cNvPr id="15" name="CuadroTexto 3">
            <a:extLst>
              <a:ext uri="{FF2B5EF4-FFF2-40B4-BE49-F238E27FC236}">
                <a16:creationId xmlns:a16="http://schemas.microsoft.com/office/drawing/2014/main" id="{8A1915B2-A0B9-E6AB-C22B-7EB43DD4D1C1}"/>
              </a:ext>
            </a:extLst>
          </p:cNvPr>
          <p:cNvSpPr txBox="1"/>
          <p:nvPr/>
        </p:nvSpPr>
        <p:spPr>
          <a:xfrm>
            <a:off x="1477495" y="1169706"/>
            <a:ext cx="5350707" cy="464092"/>
          </a:xfrm>
          <a:prstGeom prst="rect">
            <a:avLst/>
          </a:prstGeom>
        </p:spPr>
        <p:txBody>
          <a:bodyPr vert="horz" wrap="square" lIns="0" tIns="72000" rIns="0" bIns="0" rtlCol="0" anchor="ctr" anchorCtr="0">
            <a:spAutoFit/>
          </a:bodyPr>
          <a:lstStyle>
            <a:defPPr>
              <a:defRPr lang="en-US"/>
            </a:defPPr>
            <a:lvl1pPr marL="1270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9583FF"/>
                </a:solidFill>
                <a:effectLst/>
                <a:uLnTx/>
                <a:uFillTx/>
                <a:latin typeface="Poppins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3 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Pilares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 de </a:t>
            </a:r>
            <a:r>
              <a:rPr kumimoji="0" lang="en-US" sz="2800" b="1" i="0" u="none" strike="noStrike" kern="1200" cap="none" spc="0" normalizeH="0" baseline="0" noProof="0" err="1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Acción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442E98"/>
                </a:solidFill>
                <a:effectLst/>
                <a:uLnTx/>
                <a:uFillTx/>
                <a:latin typeface="Poppins"/>
                <a:ea typeface="+mj-ea"/>
                <a:cs typeface="Poppins"/>
              </a:rPr>
              <a:t>: 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78E1ED8F-5963-9646-E746-FB883F0E4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156650" y="2011902"/>
            <a:ext cx="320845" cy="215064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14DF2491-45FB-E54A-CAD3-6D39B72F0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152922" y="4615292"/>
            <a:ext cx="320845" cy="215064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D6FEB620-FE0A-C13B-60B7-A1CFFD9C95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152922" y="3151309"/>
            <a:ext cx="320845" cy="215064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28BE461D-8EAC-B6DB-645A-DC7A9621B386}"/>
              </a:ext>
            </a:extLst>
          </p:cNvPr>
          <p:cNvSpPr txBox="1"/>
          <p:nvPr/>
        </p:nvSpPr>
        <p:spPr>
          <a:xfrm>
            <a:off x="8011768" y="580163"/>
            <a:ext cx="4267262" cy="1406402"/>
          </a:xfrm>
          <a:prstGeom prst="rect">
            <a:avLst/>
          </a:prstGeom>
        </p:spPr>
        <p:txBody>
          <a:bodyPr vert="horz" wrap="square" lIns="0" tIns="72000" rIns="0" bIns="0" rtlCol="0" anchor="ctr" anchorCtr="0">
            <a:spAutoFit/>
          </a:bodyPr>
          <a:lstStyle>
            <a:defPPr>
              <a:defRPr lang="en-US"/>
            </a:defPPr>
            <a:lvl1pPr marL="12700" marR="0" lvl="0" indent="0" fontAlgn="auto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rgbClr val="9583FF"/>
                </a:solidFill>
                <a:effectLst/>
                <a:uLnTx/>
                <a:uFillTx/>
                <a:latin typeface="Poppins"/>
                <a:ea typeface="+mj-ea"/>
                <a:cs typeface="+mj-cs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+mj-ea"/>
                <a:cs typeface="Poppins Light"/>
              </a:rPr>
              <a:t>AYUDANDO A LAS EMPRESAS A SER MEJORES</a:t>
            </a:r>
          </a:p>
        </p:txBody>
      </p:sp>
    </p:spTree>
    <p:extLst>
      <p:ext uri="{BB962C8B-B14F-4D97-AF65-F5344CB8AC3E}">
        <p14:creationId xmlns:p14="http://schemas.microsoft.com/office/powerpoint/2010/main" val="24897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studio global sobre crecimiento empresarial - eSemanal - Noticias del ...">
            <a:extLst>
              <a:ext uri="{FF2B5EF4-FFF2-40B4-BE49-F238E27FC236}">
                <a16:creationId xmlns:a16="http://schemas.microsoft.com/office/drawing/2014/main" id="{023E0C78-1EDF-5084-174D-A882BF23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0" y="0"/>
            <a:ext cx="12294389" cy="380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3">
            <a:extLst>
              <a:ext uri="{FF2B5EF4-FFF2-40B4-BE49-F238E27FC236}">
                <a16:creationId xmlns:a16="http://schemas.microsoft.com/office/drawing/2014/main" id="{4CEA72D0-7EE9-8B8E-CDB1-28C12B6E10B4}"/>
              </a:ext>
            </a:extLst>
          </p:cNvPr>
          <p:cNvSpPr/>
          <p:nvPr/>
        </p:nvSpPr>
        <p:spPr>
          <a:xfrm>
            <a:off x="-419100" y="3668635"/>
            <a:ext cx="12712699" cy="138083"/>
          </a:xfrm>
          <a:prstGeom prst="rect">
            <a:avLst/>
          </a:prstGeom>
          <a:gradFill flip="none" rotWithShape="1">
            <a:gsLst>
              <a:gs pos="0">
                <a:srgbClr val="1F2353"/>
              </a:gs>
              <a:gs pos="100000">
                <a:srgbClr val="9275FF"/>
              </a:gs>
            </a:gsLst>
            <a:lin ang="10800000" scaled="1"/>
            <a:tileRect/>
          </a:gradFill>
          <a:ln w="1273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589A610-DF1C-544D-6989-24D537D7AB05}"/>
              </a:ext>
            </a:extLst>
          </p:cNvPr>
          <p:cNvSpPr txBox="1"/>
          <p:nvPr/>
        </p:nvSpPr>
        <p:spPr>
          <a:xfrm>
            <a:off x="1429610" y="4447995"/>
            <a:ext cx="4251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Definición de intervenciones prioritarias de negocio para Future-</a:t>
            </a:r>
            <a:r>
              <a:rPr kumimoji="0" lang="es-CO" sz="18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Proof</a:t>
            </a:r>
            <a:r>
              <a:rPr kumimoji="0" 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 panose="00000500000000000000" pitchFamily="2" charset="0"/>
                <a:cs typeface="Poppins" panose="00000500000000000000" pitchFamily="2" charset="0"/>
              </a:rPr>
              <a:t> a TUGO, construidos con el equipo de liderazgo de la organización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EEC0925-9570-A934-12BA-4D2A0E4DCE63}"/>
              </a:ext>
            </a:extLst>
          </p:cNvPr>
          <p:cNvSpPr txBox="1"/>
          <p:nvPr/>
        </p:nvSpPr>
        <p:spPr>
          <a:xfrm>
            <a:off x="8655910" y="4447995"/>
            <a:ext cx="2520983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/>
              <a:buChar char="•"/>
              <a:defRPr/>
            </a:pPr>
            <a:r>
              <a:rPr lang="es-CO" sz="1200" b="1">
                <a:solidFill>
                  <a:prstClr val="black"/>
                </a:solidFill>
                <a:latin typeface="Poppins"/>
                <a:cs typeface="Poppins"/>
              </a:rPr>
              <a:t> </a:t>
            </a:r>
            <a:r>
              <a:rPr kumimoji="0" lang="es-CO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cs typeface="Poppins"/>
              </a:rPr>
              <a:t>Caso </a:t>
            </a:r>
            <a:r>
              <a:rPr kumimoji="0" lang="es-CO" sz="12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cs typeface="Poppins"/>
              </a:rPr>
              <a:t>From</a:t>
            </a:r>
            <a:r>
              <a:rPr kumimoji="0" lang="es-CO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oppins"/>
                <a:cs typeface="Poppins"/>
              </a:rPr>
              <a:t> </a:t>
            </a:r>
            <a:r>
              <a:rPr lang="es-CO" sz="1200" b="1">
                <a:solidFill>
                  <a:prstClr val="black"/>
                </a:solidFill>
                <a:latin typeface="Poppins"/>
                <a:cs typeface="Poppins"/>
              </a:rPr>
              <a:t>- </a:t>
            </a:r>
            <a:r>
              <a:rPr lang="es-CO" sz="1200" b="1" err="1">
                <a:solidFill>
                  <a:prstClr val="black"/>
                </a:solidFill>
                <a:latin typeface="Poppins"/>
                <a:cs typeface="Poppins"/>
              </a:rPr>
              <a:t>To</a:t>
            </a:r>
            <a:r>
              <a:rPr lang="es-CO" sz="1200" b="1">
                <a:solidFill>
                  <a:prstClr val="black"/>
                </a:solidFill>
                <a:latin typeface="Poppins"/>
                <a:cs typeface="Poppins"/>
              </a:rPr>
              <a:t> para Tugó</a:t>
            </a:r>
            <a:endParaRPr lang="es-ES">
              <a:solidFill>
                <a:prstClr val="black"/>
              </a:solidFill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F83DF141-CB27-D588-3D05-6E19537E6AF7}"/>
              </a:ext>
            </a:extLst>
          </p:cNvPr>
          <p:cNvCxnSpPr/>
          <p:nvPr/>
        </p:nvCxnSpPr>
        <p:spPr>
          <a:xfrm>
            <a:off x="8086746" y="4186230"/>
            <a:ext cx="0" cy="2211629"/>
          </a:xfrm>
          <a:prstGeom prst="line">
            <a:avLst/>
          </a:prstGeom>
          <a:ln>
            <a:solidFill>
              <a:srgbClr val="6B5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D0131760-1B94-87A3-A85D-885E7F72F685}"/>
              </a:ext>
            </a:extLst>
          </p:cNvPr>
          <p:cNvSpPr txBox="1"/>
          <p:nvPr/>
        </p:nvSpPr>
        <p:spPr>
          <a:xfrm>
            <a:off x="7366000" y="467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147FD13-4426-DE45-8853-AE664AC8F2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181" y="250381"/>
            <a:ext cx="1364776" cy="31684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137F73C-4225-73A9-6C21-69098956F729}"/>
              </a:ext>
            </a:extLst>
          </p:cNvPr>
          <p:cNvSpPr txBox="1"/>
          <p:nvPr/>
        </p:nvSpPr>
        <p:spPr>
          <a:xfrm>
            <a:off x="1429610" y="2057483"/>
            <a:ext cx="7560566" cy="1569660"/>
          </a:xfrm>
          <a:prstGeom prst="rect">
            <a:avLst/>
          </a:prstGeom>
          <a:noFill/>
          <a:effectLst>
            <a:outerShdw blurRad="433602" dist="38100" dir="13500000" algn="br" rotWithShape="0">
              <a:prstClr val="black">
                <a:alpha val="72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1. </a:t>
            </a:r>
            <a:r>
              <a:rPr lang="es-CO" sz="4800" b="1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Visión para Future-</a:t>
            </a:r>
            <a:r>
              <a:rPr lang="es-CO" sz="4800" b="1" err="1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Proof</a:t>
            </a:r>
            <a:r>
              <a:rPr lang="es-CO" sz="4800" b="1">
                <a:solidFill>
                  <a:prstClr val="white"/>
                </a:solidFill>
                <a:latin typeface="Poppins" pitchFamily="2" charset="77"/>
                <a:cs typeface="Poppins" pitchFamily="2" charset="77"/>
              </a:rPr>
              <a:t> a TUGO</a:t>
            </a:r>
            <a:r>
              <a:rPr kumimoji="0" lang="es-CO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 pitchFamily="2" charset="77"/>
                <a:ea typeface="+mn-ea"/>
                <a:cs typeface="Poppins" pitchFamily="2" charset="77"/>
              </a:rPr>
              <a:t>​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C5A2311-7DFA-12F1-33A7-BFBB90D7B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93" y="6397859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0F4A12D-C4E7-48FA-2F49-670981650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7388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>
            <a:extLst>
              <a:ext uri="{FF2B5EF4-FFF2-40B4-BE49-F238E27FC236}">
                <a16:creationId xmlns:a16="http://schemas.microsoft.com/office/drawing/2014/main" id="{D1740BC8-C36E-BFA0-BA3A-0A1C435173A5}"/>
              </a:ext>
            </a:extLst>
          </p:cNvPr>
          <p:cNvSpPr txBox="1"/>
          <p:nvPr/>
        </p:nvSpPr>
        <p:spPr>
          <a:xfrm>
            <a:off x="1100729" y="840821"/>
            <a:ext cx="4808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>
                <a:solidFill>
                  <a:srgbClr val="442E98"/>
                </a:solidFill>
                <a:latin typeface="Poppins Medium" pitchFamily="2" charset="77"/>
                <a:cs typeface="Poppins Medium" pitchFamily="2" charset="77"/>
              </a:rPr>
              <a:t>VISION IOTA </a:t>
            </a:r>
            <a:r>
              <a:rPr lang="es-CO" sz="3600" err="1">
                <a:solidFill>
                  <a:srgbClr val="442E98"/>
                </a:solidFill>
                <a:latin typeface="Poppins Medium" pitchFamily="2" charset="77"/>
                <a:cs typeface="Poppins Medium" pitchFamily="2" charset="77"/>
              </a:rPr>
              <a:t>Impact</a:t>
            </a:r>
            <a:r>
              <a:rPr lang="es-CO" sz="3600">
                <a:solidFill>
                  <a:srgbClr val="442E98"/>
                </a:solidFill>
                <a:latin typeface="Poppins Medium" pitchFamily="2" charset="77"/>
                <a:cs typeface="Poppins Medium" pitchFamily="2" charset="77"/>
              </a:rPr>
              <a:t> –Almacenes TUGÓ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5323BED-99FB-537C-2475-32861E856518}"/>
              </a:ext>
            </a:extLst>
          </p:cNvPr>
          <p:cNvSpPr txBox="1"/>
          <p:nvPr/>
        </p:nvSpPr>
        <p:spPr>
          <a:xfrm>
            <a:off x="1100727" y="2246093"/>
            <a:ext cx="6974885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400" b="1" u="sng">
                <a:solidFill>
                  <a:srgbClr val="9275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HOY</a:t>
            </a:r>
          </a:p>
          <a:p>
            <a:endParaRPr lang="es-CO" sz="1600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Tugó: Empresa líder en Colombia con 17 tiendas y una robusta plataforma en línea, ha crecido significativamente a pesar de no contar con una cultura robusta de análisis de datos.​</a:t>
            </a:r>
          </a:p>
          <a:p>
            <a:endParaRPr lang="es-CO" sz="1600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Tugó basa sus estrategias en la vasta experiencia adquirida a lo largo de su historia corporativa​.</a:t>
            </a:r>
          </a:p>
          <a:p>
            <a:endParaRPr lang="es-CO" sz="1600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Tugó ha adoptado soluciones duraderas y a largo plazo para respaldar su operación y asegurar su crecimiento.</a:t>
            </a:r>
          </a:p>
          <a:p>
            <a:endParaRPr lang="es-CO" sz="1600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600">
                <a:solidFill>
                  <a:srgbClr val="1F2353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Tugó atiende sus segmentos con un enfoque monolítico, priorizando coherencia y uniformidad en su servicio vs. personalización.​</a:t>
            </a:r>
          </a:p>
          <a:p>
            <a:endParaRPr lang="es-CO" sz="1600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B774CC36-1AAE-2D75-512B-06A7C72FD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25D7897D-7B90-ED16-1B11-0226D6E09BBF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37C09B6-FBFF-DFF7-34F7-0EAB4496B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Muebles Tugó - Tiendas en Bogotá, Medellín, Calí, etc.">
            <a:extLst>
              <a:ext uri="{FF2B5EF4-FFF2-40B4-BE49-F238E27FC236}">
                <a16:creationId xmlns:a16="http://schemas.microsoft.com/office/drawing/2014/main" id="{319B7417-389D-F858-9B21-E6A0EA045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014" y="240657"/>
            <a:ext cx="3600986" cy="360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onoce la última tendencia de muebles: Nueva Herencia - Blog Tugó">
            <a:extLst>
              <a:ext uri="{FF2B5EF4-FFF2-40B4-BE49-F238E27FC236}">
                <a16:creationId xmlns:a16="http://schemas.microsoft.com/office/drawing/2014/main" id="{DC4A6575-8E5E-848E-0B33-5805D4A9D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014" y="4132204"/>
            <a:ext cx="3600986" cy="239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0961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85323BED-99FB-537C-2475-32861E856518}"/>
              </a:ext>
            </a:extLst>
          </p:cNvPr>
          <p:cNvSpPr txBox="1"/>
          <p:nvPr/>
        </p:nvSpPr>
        <p:spPr>
          <a:xfrm>
            <a:off x="1100727" y="2232682"/>
            <a:ext cx="7723233" cy="36317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sz="2000" b="1" u="sng" dirty="0">
                <a:solidFill>
                  <a:srgbClr val="9275FF"/>
                </a:solidFill>
                <a:latin typeface="Poppins"/>
                <a:cs typeface="Poppins"/>
              </a:rPr>
              <a:t>PRIORIDADES PARA FUTURE-PROOF A TUGO</a:t>
            </a:r>
          </a:p>
          <a:p>
            <a:endParaRPr lang="es-CO" sz="1400" dirty="0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 dirty="0">
                <a:solidFill>
                  <a:srgbClr val="1F2353"/>
                </a:solidFill>
                <a:latin typeface="Poppins"/>
                <a:cs typeface="Poppins"/>
              </a:rPr>
              <a:t>Establecimiento de una </a:t>
            </a:r>
            <a:r>
              <a:rPr lang="es-CO" sz="1400" b="1" dirty="0">
                <a:solidFill>
                  <a:srgbClr val="1F2353"/>
                </a:solidFill>
                <a:latin typeface="Poppins"/>
                <a:cs typeface="Poppins"/>
              </a:rPr>
              <a:t>cultura de datos centrada en el cliente</a:t>
            </a:r>
            <a:r>
              <a:rPr lang="es-CO" sz="1400" dirty="0">
                <a:solidFill>
                  <a:srgbClr val="1F2353"/>
                </a:solidFill>
                <a:latin typeface="Poppins"/>
                <a:cs typeface="Poppins"/>
              </a:rPr>
              <a:t> para impulsar la ventaja competitiva y el crecimiento de Tugó.​ Tugó transita de un modelo de atención uniforme a una estrategia segmentada para servir mejor a diversos grupos de clientes.</a:t>
            </a:r>
          </a:p>
          <a:p>
            <a:pPr marL="342900" indent="-342900">
              <a:buFont typeface="+mj-lt"/>
              <a:buAutoNum type="arabicPeriod"/>
            </a:pPr>
            <a:endParaRPr lang="es-CO" sz="1400" dirty="0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 dirty="0">
                <a:solidFill>
                  <a:srgbClr val="1F2353"/>
                </a:solidFill>
                <a:latin typeface="Poppins"/>
                <a:cs typeface="Poppins"/>
              </a:rPr>
              <a:t>Capacidades de </a:t>
            </a:r>
            <a:r>
              <a:rPr lang="es-CO" sz="1400" b="1" dirty="0">
                <a:solidFill>
                  <a:srgbClr val="1F2353"/>
                </a:solidFill>
                <a:latin typeface="Poppins"/>
                <a:cs typeface="Poppins"/>
              </a:rPr>
              <a:t>test-and-</a:t>
            </a:r>
            <a:r>
              <a:rPr lang="es-CO" sz="1400" b="1" dirty="0" err="1">
                <a:solidFill>
                  <a:srgbClr val="1F2353"/>
                </a:solidFill>
                <a:latin typeface="Poppins"/>
                <a:cs typeface="Poppins"/>
              </a:rPr>
              <a:t>learn</a:t>
            </a:r>
            <a:r>
              <a:rPr lang="es-CO" sz="1400" dirty="0">
                <a:solidFill>
                  <a:srgbClr val="1F2353"/>
                </a:solidFill>
                <a:latin typeface="Poppins"/>
                <a:cs typeface="Poppins"/>
              </a:rPr>
              <a:t> para reducir el riesgo de iniciativas de alta inversión como la internacionalización.</a:t>
            </a:r>
          </a:p>
          <a:p>
            <a:pPr marL="342900" indent="-342900">
              <a:buFont typeface="+mj-lt"/>
              <a:buAutoNum type="arabicPeriod"/>
            </a:pPr>
            <a:endParaRPr lang="es-CO" sz="1400" dirty="0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 dirty="0">
                <a:solidFill>
                  <a:srgbClr val="1F2353"/>
                </a:solidFill>
                <a:latin typeface="Poppins"/>
                <a:cs typeface="Poppins"/>
              </a:rPr>
              <a:t>Tugó se orienta hacia la adopción de soluciones tecnológicas avanzadas para tener un </a:t>
            </a:r>
            <a:r>
              <a:rPr lang="es-CO" sz="1400" b="1" dirty="0">
                <a:solidFill>
                  <a:srgbClr val="1F2353"/>
                </a:solidFill>
                <a:latin typeface="Poppins"/>
                <a:cs typeface="Poppins"/>
              </a:rPr>
              <a:t>entendimiento </a:t>
            </a:r>
            <a:r>
              <a:rPr lang="es-CO" sz="1400" b="1" dirty="0" err="1">
                <a:solidFill>
                  <a:srgbClr val="1F2353"/>
                </a:solidFill>
                <a:latin typeface="Poppins"/>
                <a:cs typeface="Poppins"/>
              </a:rPr>
              <a:t>best</a:t>
            </a:r>
            <a:r>
              <a:rPr lang="es-CO" sz="1400" b="1" dirty="0">
                <a:solidFill>
                  <a:srgbClr val="1F2353"/>
                </a:solidFill>
                <a:latin typeface="Poppins"/>
                <a:cs typeface="Poppins"/>
              </a:rPr>
              <a:t>-</a:t>
            </a:r>
            <a:r>
              <a:rPr lang="es-CO" sz="1400" b="1" dirty="0" err="1">
                <a:solidFill>
                  <a:srgbClr val="1F2353"/>
                </a:solidFill>
                <a:latin typeface="Poppins"/>
                <a:cs typeface="Poppins"/>
              </a:rPr>
              <a:t>in-class</a:t>
            </a:r>
            <a:r>
              <a:rPr lang="es-CO" sz="1400" b="1" dirty="0">
                <a:solidFill>
                  <a:srgbClr val="1F2353"/>
                </a:solidFill>
                <a:latin typeface="Poppins"/>
                <a:cs typeface="Poppins"/>
              </a:rPr>
              <a:t> de clientes y consumidores para una rápida innovación</a:t>
            </a:r>
            <a:r>
              <a:rPr lang="es-CO" sz="1400" dirty="0">
                <a:solidFill>
                  <a:srgbClr val="1F2353"/>
                </a:solidFill>
                <a:latin typeface="Poppins"/>
                <a:cs typeface="Poppins"/>
              </a:rPr>
              <a:t> e implementación​. </a:t>
            </a:r>
            <a:endParaRPr lang="es-CO" sz="1400" dirty="0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CO" sz="1400" dirty="0">
              <a:solidFill>
                <a:srgbClr val="1F2353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400" dirty="0">
                <a:solidFill>
                  <a:srgbClr val="1F2353"/>
                </a:solidFill>
                <a:latin typeface="Poppins"/>
                <a:cs typeface="Poppins"/>
              </a:rPr>
              <a:t>La cultura de Tugó se orienta hacia la adopción de data, innovación y soluciones tecnológicas, con un </a:t>
            </a:r>
            <a:r>
              <a:rPr lang="es-CO" sz="1400" b="1" dirty="0">
                <a:solidFill>
                  <a:srgbClr val="1F2353"/>
                </a:solidFill>
                <a:latin typeface="Poppins"/>
                <a:cs typeface="Poppins"/>
              </a:rPr>
              <a:t>talento capacitado y motivado</a:t>
            </a:r>
            <a:r>
              <a:rPr lang="es-CO" sz="1400" dirty="0">
                <a:solidFill>
                  <a:srgbClr val="1F2353"/>
                </a:solidFill>
                <a:latin typeface="Poppins"/>
                <a:cs typeface="Poppins"/>
              </a:rPr>
              <a:t> hacia el futuro.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B774CC36-1AAE-2D75-512B-06A7C72FD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25D7897D-7B90-ED16-1B11-0226D6E09BBF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8BF54F9-2919-5B63-2E33-839D39872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Muebles Tugó - Tiendas en Bogotá, Medellín, Calí, etc. - CasaEstilos">
            <a:extLst>
              <a:ext uri="{FF2B5EF4-FFF2-40B4-BE49-F238E27FC236}">
                <a16:creationId xmlns:a16="http://schemas.microsoft.com/office/drawing/2014/main" id="{0231B463-987D-BA39-8E90-769AAEB0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960" y="1258105"/>
            <a:ext cx="3631764" cy="363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12">
            <a:extLst>
              <a:ext uri="{FF2B5EF4-FFF2-40B4-BE49-F238E27FC236}">
                <a16:creationId xmlns:a16="http://schemas.microsoft.com/office/drawing/2014/main" id="{FD803320-9D27-4E85-3C8E-D1816E84142C}"/>
              </a:ext>
            </a:extLst>
          </p:cNvPr>
          <p:cNvSpPr txBox="1"/>
          <p:nvPr/>
        </p:nvSpPr>
        <p:spPr>
          <a:xfrm>
            <a:off x="1100729" y="840821"/>
            <a:ext cx="4808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>
                <a:solidFill>
                  <a:srgbClr val="442E98"/>
                </a:solidFill>
                <a:latin typeface="Poppins Medium" pitchFamily="2" charset="77"/>
                <a:cs typeface="Poppins Medium" pitchFamily="2" charset="77"/>
              </a:rPr>
              <a:t>VISION IOTA </a:t>
            </a:r>
            <a:r>
              <a:rPr lang="es-CO" sz="3600" err="1">
                <a:solidFill>
                  <a:srgbClr val="442E98"/>
                </a:solidFill>
                <a:latin typeface="Poppins Medium" pitchFamily="2" charset="77"/>
                <a:cs typeface="Poppins Medium" pitchFamily="2" charset="77"/>
              </a:rPr>
              <a:t>Impact</a:t>
            </a:r>
            <a:r>
              <a:rPr lang="es-CO" sz="3600">
                <a:solidFill>
                  <a:srgbClr val="442E98"/>
                </a:solidFill>
                <a:latin typeface="Poppins Medium" pitchFamily="2" charset="77"/>
                <a:cs typeface="Poppins Medium" pitchFamily="2" charset="77"/>
              </a:rPr>
              <a:t> –Almacenes TUGÓ</a:t>
            </a:r>
          </a:p>
        </p:txBody>
      </p:sp>
    </p:spTree>
    <p:extLst>
      <p:ext uri="{BB962C8B-B14F-4D97-AF65-F5344CB8AC3E}">
        <p14:creationId xmlns:p14="http://schemas.microsoft.com/office/powerpoint/2010/main" val="234731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n 37">
            <a:extLst>
              <a:ext uri="{FF2B5EF4-FFF2-40B4-BE49-F238E27FC236}">
                <a16:creationId xmlns:a16="http://schemas.microsoft.com/office/drawing/2014/main" id="{DB37EDE3-2E36-0B06-9503-8C65083350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3000"/>
          </a:blip>
          <a:srcRect l="1968" t="9288" b="5786"/>
          <a:stretch/>
        </p:blipFill>
        <p:spPr>
          <a:xfrm>
            <a:off x="-26677" y="-8709"/>
            <a:ext cx="12192000" cy="685800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26A55D4-DF75-4549-3606-7ADD551950CC}"/>
              </a:ext>
            </a:extLst>
          </p:cNvPr>
          <p:cNvSpPr txBox="1"/>
          <p:nvPr/>
        </p:nvSpPr>
        <p:spPr>
          <a:xfrm>
            <a:off x="492242" y="900429"/>
            <a:ext cx="11497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t>Customer Experience &amp; Competitor Benchmark: 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1482339-8FFB-D623-7532-3E9B65E8D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D481CAD4-B307-8578-3499-1133937652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7013" y="250381"/>
            <a:ext cx="1364776" cy="316848"/>
          </a:xfrm>
          <a:prstGeom prst="rect">
            <a:avLst/>
          </a:prstGeom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7CAE8676-5BA7-0817-B451-B4BA1C22EFA5}"/>
              </a:ext>
            </a:extLst>
          </p:cNvPr>
          <p:cNvSpPr txBox="1"/>
          <p:nvPr/>
        </p:nvSpPr>
        <p:spPr>
          <a:xfrm>
            <a:off x="227013" y="65540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Confidential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and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proprietary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.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for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distribution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unless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explicitly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approved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by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IOTA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Impact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or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s-CO" sz="600" err="1">
                <a:solidFill>
                  <a:schemeClr val="bg1"/>
                </a:solidFill>
                <a:latin typeface="Avenir Book" panose="02000503020000020003" pitchFamily="2" charset="0"/>
              </a:rPr>
              <a:t>the</a:t>
            </a:r>
            <a:r>
              <a:rPr lang="es-CO" sz="600">
                <a:solidFill>
                  <a:schemeClr val="bg1"/>
                </a:solidFill>
                <a:latin typeface="Avenir Book" panose="02000503020000020003" pitchFamily="2" charset="0"/>
              </a:rPr>
              <a:t> IOTA Alliance.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4027ABDA-709A-3A5D-2487-4C97788C7F9C}"/>
              </a:ext>
            </a:extLst>
          </p:cNvPr>
          <p:cNvSpPr/>
          <p:nvPr/>
        </p:nvSpPr>
        <p:spPr>
          <a:xfrm>
            <a:off x="1186231" y="1995046"/>
            <a:ext cx="10110001" cy="2867907"/>
          </a:xfrm>
          <a:prstGeom prst="roundRect">
            <a:avLst/>
          </a:prstGeom>
          <a:solidFill>
            <a:srgbClr val="9275FF"/>
          </a:solidFill>
          <a:ln>
            <a:noFill/>
          </a:ln>
          <a:effectLst>
            <a:outerShdw blurRad="323044" dist="77281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>
            <a:normAutofit/>
          </a:bodyPr>
          <a:lstStyle/>
          <a:p>
            <a:endParaRPr lang="es-CO" sz="3600" b="1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algn="ctr"/>
            <a:r>
              <a:rPr lang="es-CO" sz="2400">
                <a:solidFill>
                  <a:srgbClr val="FFFFFF"/>
                </a:solidFill>
                <a:latin typeface="Poppins"/>
                <a:cs typeface="Poppins"/>
              </a:rPr>
              <a:t>Entendimiento profundo del consumidor, los competidores y el mercado que permita tomar decisiones agiles basadas en hallazgos, apoyar la personalización de la experiencia e iniciar la construcción de capacidades de </a:t>
            </a:r>
            <a:r>
              <a:rPr lang="es-ES" sz="2400">
                <a:solidFill>
                  <a:srgbClr val="FFFFFF"/>
                </a:solidFill>
                <a:latin typeface="Poppins"/>
                <a:cs typeface="Poppins"/>
              </a:rPr>
              <a:t>inteligencia competitiva y de consumidor de talla mundial.</a:t>
            </a:r>
          </a:p>
          <a:p>
            <a:endParaRPr lang="es-CO" sz="2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sz="240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99F5F-2BDC-A860-BC16-EFDBFEBCF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156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EB747F3-E607-D184-F77B-852D91FAB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" t="43220" r="2889" b="5253"/>
          <a:stretch/>
        </p:blipFill>
        <p:spPr>
          <a:xfrm>
            <a:off x="0" y="0"/>
            <a:ext cx="12191999" cy="3692201"/>
          </a:xfrm>
          <a:prstGeom prst="rect">
            <a:avLst/>
          </a:prstGeom>
        </p:spPr>
      </p:pic>
      <p:sp>
        <p:nvSpPr>
          <p:cNvPr id="4" name="Rectangle 23">
            <a:extLst>
              <a:ext uri="{FF2B5EF4-FFF2-40B4-BE49-F238E27FC236}">
                <a16:creationId xmlns:a16="http://schemas.microsoft.com/office/drawing/2014/main" id="{4CEA72D0-7EE9-8B8E-CDB1-28C12B6E10B4}"/>
              </a:ext>
            </a:extLst>
          </p:cNvPr>
          <p:cNvSpPr/>
          <p:nvPr/>
        </p:nvSpPr>
        <p:spPr>
          <a:xfrm>
            <a:off x="-419100" y="3668635"/>
            <a:ext cx="12712699" cy="138083"/>
          </a:xfrm>
          <a:prstGeom prst="rect">
            <a:avLst/>
          </a:prstGeom>
          <a:gradFill flip="none" rotWithShape="1">
            <a:gsLst>
              <a:gs pos="0">
                <a:srgbClr val="1F2353"/>
              </a:gs>
              <a:gs pos="100000">
                <a:srgbClr val="9275FF"/>
              </a:gs>
            </a:gsLst>
            <a:lin ang="10800000" scaled="1"/>
            <a:tileRect/>
          </a:gradFill>
          <a:ln w="12736" cap="flat">
            <a:noFill/>
            <a:prstDash val="solid"/>
            <a:miter/>
          </a:ln>
        </p:spPr>
        <p:txBody>
          <a:bodyPr rtlCol="0" anchor="ctr"/>
          <a:lstStyle/>
          <a:p>
            <a:endParaRPr lang="en-ID"/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F589A610-DF1C-544D-6989-24D537D7AB05}"/>
              </a:ext>
            </a:extLst>
          </p:cNvPr>
          <p:cNvSpPr txBox="1"/>
          <p:nvPr/>
        </p:nvSpPr>
        <p:spPr>
          <a:xfrm>
            <a:off x="1543913" y="4412260"/>
            <a:ext cx="4783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latin typeface="Poppins" panose="00000500000000000000" pitchFamily="2" charset="0"/>
                <a:cs typeface="Poppins" panose="00000500000000000000" pitchFamily="2" charset="0"/>
              </a:rPr>
              <a:t>Entendimiento del consumidor y los competidores en el canal digital (</a:t>
            </a:r>
            <a:r>
              <a:rPr lang="es-CO" err="1">
                <a:latin typeface="Poppins" panose="00000500000000000000" pitchFamily="2" charset="0"/>
                <a:cs typeface="Poppins" panose="00000500000000000000" pitchFamily="2" charset="0"/>
              </a:rPr>
              <a:t>website</a:t>
            </a:r>
            <a:r>
              <a:rPr lang="es-CO">
                <a:latin typeface="Poppins" panose="00000500000000000000" pitchFamily="2" charset="0"/>
                <a:cs typeface="Poppins" panose="00000500000000000000" pitchFamily="2" charset="0"/>
              </a:rPr>
              <a:t>) que permita toma decisiones agiles basadas en hallazgos. </a:t>
            </a:r>
          </a:p>
          <a:p>
            <a:endParaRPr lang="es-CO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FEEC0925-9570-A934-12BA-4D2A0E4DCE63}"/>
              </a:ext>
            </a:extLst>
          </p:cNvPr>
          <p:cNvSpPr txBox="1"/>
          <p:nvPr/>
        </p:nvSpPr>
        <p:spPr>
          <a:xfrm>
            <a:off x="8655910" y="4689259"/>
            <a:ext cx="304841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b="1" err="1">
                <a:latin typeface="Poppins"/>
                <a:cs typeface="Poppins"/>
              </a:rPr>
              <a:t>Benchmark</a:t>
            </a:r>
            <a:r>
              <a:rPr lang="es-CO" sz="1200" b="1">
                <a:latin typeface="Poppins"/>
                <a:cs typeface="Poppins"/>
              </a:rPr>
              <a:t> de Competidores &amp; Cliente Oculto</a:t>
            </a:r>
          </a:p>
          <a:p>
            <a:endParaRPr lang="es-CO" sz="1200" b="1">
              <a:latin typeface="Poppins"/>
              <a:cs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O" sz="1200" b="1">
                <a:latin typeface="Poppins"/>
                <a:cs typeface="Poppins"/>
              </a:rPr>
              <a:t>Priorización de Oportunidades de mejora</a:t>
            </a:r>
          </a:p>
          <a:p>
            <a:endParaRPr lang="es-CO" sz="1200" b="1">
              <a:latin typeface="Poppins"/>
              <a:cs typeface="Poppins"/>
            </a:endParaRPr>
          </a:p>
        </p:txBody>
      </p: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F83DF141-CB27-D588-3D05-6E19537E6AF7}"/>
              </a:ext>
            </a:extLst>
          </p:cNvPr>
          <p:cNvCxnSpPr/>
          <p:nvPr/>
        </p:nvCxnSpPr>
        <p:spPr>
          <a:xfrm>
            <a:off x="8086746" y="4186230"/>
            <a:ext cx="0" cy="2211629"/>
          </a:xfrm>
          <a:prstGeom prst="line">
            <a:avLst/>
          </a:prstGeom>
          <a:ln>
            <a:solidFill>
              <a:srgbClr val="6B55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>
            <a:extLst>
              <a:ext uri="{FF2B5EF4-FFF2-40B4-BE49-F238E27FC236}">
                <a16:creationId xmlns:a16="http://schemas.microsoft.com/office/drawing/2014/main" id="{D0131760-1B94-87A3-A85D-885E7F72F685}"/>
              </a:ext>
            </a:extLst>
          </p:cNvPr>
          <p:cNvSpPr txBox="1"/>
          <p:nvPr/>
        </p:nvSpPr>
        <p:spPr>
          <a:xfrm>
            <a:off x="7366000" y="4673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147FD13-4426-DE45-8853-AE664AC8F2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68181" y="250381"/>
            <a:ext cx="1364776" cy="31684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137F73C-4225-73A9-6C21-69098956F729}"/>
              </a:ext>
            </a:extLst>
          </p:cNvPr>
          <p:cNvSpPr txBox="1"/>
          <p:nvPr/>
        </p:nvSpPr>
        <p:spPr>
          <a:xfrm>
            <a:off x="1429609" y="1968035"/>
            <a:ext cx="9422870" cy="707886"/>
          </a:xfrm>
          <a:prstGeom prst="rect">
            <a:avLst/>
          </a:prstGeom>
          <a:noFill/>
          <a:effectLst>
            <a:outerShdw blurRad="433602" dist="38100" dir="13500000" algn="br" rotWithShape="0">
              <a:prstClr val="black">
                <a:alpha val="72000"/>
              </a:prstClr>
            </a:outerShdw>
          </a:effectLst>
        </p:spPr>
        <p:txBody>
          <a:bodyPr wrap="square" lIns="91440" tIns="45720" rIns="91440" bIns="45720" anchor="t">
            <a:spAutoFit/>
          </a:bodyPr>
          <a:lstStyle/>
          <a:p>
            <a:r>
              <a:rPr lang="es-CO" sz="4000" b="1">
                <a:solidFill>
                  <a:schemeClr val="bg1"/>
                </a:solidFill>
                <a:latin typeface="Poppins"/>
                <a:cs typeface="Poppins"/>
              </a:rPr>
              <a:t>2. </a:t>
            </a:r>
            <a:r>
              <a:rPr lang="es-CO" sz="4000" b="1" err="1">
                <a:solidFill>
                  <a:schemeClr val="bg1"/>
                </a:solidFill>
                <a:latin typeface="Poppins"/>
                <a:cs typeface="Poppins"/>
              </a:rPr>
              <a:t>Customer</a:t>
            </a:r>
            <a:r>
              <a:rPr lang="es-CO" sz="4000" b="1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s-CO" sz="4000" b="1" err="1">
                <a:solidFill>
                  <a:schemeClr val="bg1"/>
                </a:solidFill>
                <a:latin typeface="Poppins"/>
                <a:cs typeface="Poppins"/>
              </a:rPr>
              <a:t>Journey</a:t>
            </a:r>
            <a:r>
              <a:rPr lang="es-CO" sz="4000" b="1">
                <a:solidFill>
                  <a:schemeClr val="bg1"/>
                </a:solidFill>
                <a:latin typeface="Poppins"/>
                <a:cs typeface="Poppins"/>
              </a:rPr>
              <a:t> </a:t>
            </a:r>
            <a:r>
              <a:rPr lang="es-CO" sz="4000" b="1" err="1">
                <a:solidFill>
                  <a:schemeClr val="bg1"/>
                </a:solidFill>
                <a:latin typeface="Poppins"/>
                <a:cs typeface="Poppins"/>
              </a:rPr>
              <a:t>Website</a:t>
            </a:r>
            <a:endParaRPr lang="es-CO" sz="4000" b="1">
              <a:solidFill>
                <a:schemeClr val="bg1"/>
              </a:solidFill>
              <a:latin typeface="Poppins"/>
              <a:cs typeface="Poppin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8562AD2-B5FE-7C39-8AB4-9D2EB5CA417E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ACB9E6E-62A7-C6AF-1A3F-406AEB91E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87536CA-06B0-90AC-82DA-339D7F74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2670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7">
            <a:extLst>
              <a:ext uri="{FF2B5EF4-FFF2-40B4-BE49-F238E27FC236}">
                <a16:creationId xmlns:a16="http://schemas.microsoft.com/office/drawing/2014/main" id="{6B74041E-774B-2EDE-682A-4C4D0942DFB2}"/>
              </a:ext>
            </a:extLst>
          </p:cNvPr>
          <p:cNvSpPr/>
          <p:nvPr/>
        </p:nvSpPr>
        <p:spPr>
          <a:xfrm>
            <a:off x="8345706" y="1765932"/>
            <a:ext cx="4195882" cy="4195882"/>
          </a:xfrm>
          <a:custGeom>
            <a:avLst/>
            <a:gdLst/>
            <a:ahLst/>
            <a:cxnLst/>
            <a:rect l="l" t="t" r="r" b="b"/>
            <a:pathLst>
              <a:path w="4798045" h="4798045">
                <a:moveTo>
                  <a:pt x="0" y="0"/>
                </a:moveTo>
                <a:lnTo>
                  <a:pt x="4798045" y="0"/>
                </a:lnTo>
                <a:lnTo>
                  <a:pt x="4798045" y="4798046"/>
                </a:lnTo>
                <a:lnTo>
                  <a:pt x="0" y="479804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/>
        </p:spPr>
        <p:txBody>
          <a:bodyPr/>
          <a:lstStyle/>
          <a:p>
            <a:endParaRPr lang="es-CO"/>
          </a:p>
        </p:txBody>
      </p:sp>
      <p:sp>
        <p:nvSpPr>
          <p:cNvPr id="53" name="Rectangle: Rounded Corners 70">
            <a:extLst>
              <a:ext uri="{FF2B5EF4-FFF2-40B4-BE49-F238E27FC236}">
                <a16:creationId xmlns:a16="http://schemas.microsoft.com/office/drawing/2014/main" id="{486CEC5A-6B2C-A413-99B0-67D4C3432713}"/>
              </a:ext>
            </a:extLst>
          </p:cNvPr>
          <p:cNvSpPr/>
          <p:nvPr/>
        </p:nvSpPr>
        <p:spPr>
          <a:xfrm>
            <a:off x="8255230" y="2643515"/>
            <a:ext cx="3666744" cy="2790634"/>
          </a:xfrm>
          <a:prstGeom prst="roundRect">
            <a:avLst>
              <a:gd name="adj" fmla="val 7723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  <a:effectLst>
            <a:outerShdw blurRad="571500" dist="279400" dir="1500000" sx="98000" sy="98000" algn="ctr" rotWithShape="0">
              <a:schemeClr val="accent6">
                <a:lumMod val="1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1C696B30-ACD5-2366-D833-F3B5C1247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0E101-F2CB-DA52-D6F2-CCAF797E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8</a:t>
            </a:fld>
            <a:endParaRPr lang="es-CO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D755593-BE7D-83AE-90C8-0DB30677E670}"/>
              </a:ext>
            </a:extLst>
          </p:cNvPr>
          <p:cNvGrpSpPr/>
          <p:nvPr/>
        </p:nvGrpSpPr>
        <p:grpSpPr>
          <a:xfrm>
            <a:off x="396723" y="2399049"/>
            <a:ext cx="7147959" cy="626415"/>
            <a:chOff x="5044041" y="1271333"/>
            <a:chExt cx="7147959" cy="888812"/>
          </a:xfrm>
        </p:grpSpPr>
        <p:sp>
          <p:nvSpPr>
            <p:cNvPr id="28" name="Rectángulo 2">
              <a:extLst>
                <a:ext uri="{FF2B5EF4-FFF2-40B4-BE49-F238E27FC236}">
                  <a16:creationId xmlns:a16="http://schemas.microsoft.com/office/drawing/2014/main" id="{CA8D593E-8E01-DA61-B525-742ACE4B73B2}"/>
                </a:ext>
              </a:extLst>
            </p:cNvPr>
            <p:cNvSpPr/>
            <p:nvPr/>
          </p:nvSpPr>
          <p:spPr>
            <a:xfrm>
              <a:off x="5416162" y="1308761"/>
              <a:ext cx="6775838" cy="847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  <p:sp>
          <p:nvSpPr>
            <p:cNvPr id="29" name="CuadroTexto 6">
              <a:extLst>
                <a:ext uri="{FF2B5EF4-FFF2-40B4-BE49-F238E27FC236}">
                  <a16:creationId xmlns:a16="http://schemas.microsoft.com/office/drawing/2014/main" id="{3E073297-711C-41C8-BEF8-107F1E0F3D63}"/>
                </a:ext>
              </a:extLst>
            </p:cNvPr>
            <p:cNvSpPr txBox="1"/>
            <p:nvPr/>
          </p:nvSpPr>
          <p:spPr>
            <a:xfrm>
              <a:off x="5873684" y="1359061"/>
              <a:ext cx="6198571" cy="74239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>
                <a:defRPr/>
              </a:pPr>
              <a:r>
                <a:rPr kumimoji="0" lang="es-ES" sz="1400" b="0" i="0" u="none" strike="noStrike" kern="1200" cap="none" spc="0" normalizeH="0" baseline="0" noProof="0">
                  <a:ln>
                    <a:noFill/>
                  </a:ln>
                  <a:solidFill>
                    <a:srgbClr val="304258"/>
                  </a:solidFill>
                  <a:effectLst/>
                  <a:uLnTx/>
                  <a:uFillTx/>
                  <a:latin typeface="Poppins Light"/>
                  <a:ea typeface="+mn-ea"/>
                  <a:cs typeface="+mn-cs"/>
                </a:rPr>
                <a:t>Recopilación y análisis de información existente proporcionada por Tugo y definición de competidores a ser evaluados</a:t>
              </a:r>
            </a:p>
          </p:txBody>
        </p:sp>
        <p:sp>
          <p:nvSpPr>
            <p:cNvPr id="30" name="Elipse 9">
              <a:extLst>
                <a:ext uri="{FF2B5EF4-FFF2-40B4-BE49-F238E27FC236}">
                  <a16:creationId xmlns:a16="http://schemas.microsoft.com/office/drawing/2014/main" id="{F0301849-0D54-90A4-F57A-690796135E50}"/>
                </a:ext>
              </a:extLst>
            </p:cNvPr>
            <p:cNvSpPr/>
            <p:nvPr/>
          </p:nvSpPr>
          <p:spPr>
            <a:xfrm>
              <a:off x="5044041" y="1271333"/>
              <a:ext cx="744241" cy="888812"/>
            </a:xfrm>
            <a:prstGeom prst="ellipse">
              <a:avLst/>
            </a:prstGeom>
            <a:solidFill>
              <a:srgbClr val="6B55BB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MX" sz="3200" b="1">
                  <a:solidFill>
                    <a:prstClr val="white"/>
                  </a:solidFill>
                  <a:latin typeface="Poppins Light"/>
                </a:rPr>
                <a:t>1</a:t>
              </a:r>
              <a:r>
                <a:rPr lang="es-CO" sz="3200" b="1">
                  <a:solidFill>
                    <a:prstClr val="white"/>
                  </a:solidFill>
                  <a:latin typeface="Poppins Light"/>
                </a:rPr>
                <a:t>.</a:t>
              </a:r>
              <a:endPara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+mn-cs"/>
              </a:endParaRPr>
            </a:p>
          </p:txBody>
        </p:sp>
      </p:grpSp>
      <p:sp>
        <p:nvSpPr>
          <p:cNvPr id="42" name="Rectángulo 2">
            <a:extLst>
              <a:ext uri="{FF2B5EF4-FFF2-40B4-BE49-F238E27FC236}">
                <a16:creationId xmlns:a16="http://schemas.microsoft.com/office/drawing/2014/main" id="{676FF02D-7209-DC16-8F93-C4F12BE3FE3E}"/>
              </a:ext>
            </a:extLst>
          </p:cNvPr>
          <p:cNvSpPr/>
          <p:nvPr/>
        </p:nvSpPr>
        <p:spPr>
          <a:xfrm>
            <a:off x="765270" y="3131841"/>
            <a:ext cx="6775838" cy="597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6E71D88F-DF22-505D-5872-8BE1621150B5}"/>
              </a:ext>
            </a:extLst>
          </p:cNvPr>
          <p:cNvSpPr/>
          <p:nvPr/>
        </p:nvSpPr>
        <p:spPr>
          <a:xfrm rot="5400000">
            <a:off x="6081939" y="3632040"/>
            <a:ext cx="3694545" cy="297873"/>
          </a:xfrm>
          <a:prstGeom prst="triangle">
            <a:avLst/>
          </a:prstGeom>
          <a:solidFill>
            <a:srgbClr val="6B55B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1B65E0-B182-9E6C-660E-C25C77F1422C}"/>
              </a:ext>
            </a:extLst>
          </p:cNvPr>
          <p:cNvGrpSpPr/>
          <p:nvPr/>
        </p:nvGrpSpPr>
        <p:grpSpPr>
          <a:xfrm>
            <a:off x="8255230" y="1765932"/>
            <a:ext cx="3666630" cy="627201"/>
            <a:chOff x="8442240" y="1920433"/>
            <a:chExt cx="3666630" cy="626412"/>
          </a:xfrm>
        </p:grpSpPr>
        <p:sp>
          <p:nvSpPr>
            <p:cNvPr id="50" name="Rectangle: Top Corners Rounded 15">
              <a:extLst>
                <a:ext uri="{FF2B5EF4-FFF2-40B4-BE49-F238E27FC236}">
                  <a16:creationId xmlns:a16="http://schemas.microsoft.com/office/drawing/2014/main" id="{71279291-2C93-FDD3-4487-B2DB8E440186}"/>
                </a:ext>
              </a:extLst>
            </p:cNvPr>
            <p:cNvSpPr/>
            <p:nvPr/>
          </p:nvSpPr>
          <p:spPr>
            <a:xfrm rot="10800000" flipV="1">
              <a:off x="8442240" y="1920433"/>
              <a:ext cx="3666630" cy="626412"/>
            </a:xfrm>
            <a:prstGeom prst="round2SameRect">
              <a:avLst>
                <a:gd name="adj1" fmla="val 26748"/>
                <a:gd name="adj2" fmla="val 0"/>
              </a:avLst>
            </a:prstGeom>
            <a:solidFill>
              <a:srgbClr val="927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52" name="TextBox 3">
              <a:extLst>
                <a:ext uri="{FF2B5EF4-FFF2-40B4-BE49-F238E27FC236}">
                  <a16:creationId xmlns:a16="http://schemas.microsoft.com/office/drawing/2014/main" id="{16D7F374-1C66-3808-9501-05024665625A}"/>
                </a:ext>
              </a:extLst>
            </p:cNvPr>
            <p:cNvSpPr txBox="1"/>
            <p:nvPr/>
          </p:nvSpPr>
          <p:spPr>
            <a:xfrm>
              <a:off x="9399250" y="2102765"/>
              <a:ext cx="183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>
                  <a:solidFill>
                    <a:schemeClr val="bg1"/>
                  </a:solidFill>
                  <a:latin typeface="Poppins" pitchFamily="2" charset="77"/>
                  <a:ea typeface="Inter" panose="020B0502030000000004" pitchFamily="34" charset="0"/>
                  <a:cs typeface="Poppins" pitchFamily="2" charset="77"/>
                </a:rPr>
                <a:t>Entregables</a:t>
              </a:r>
            </a:p>
          </p:txBody>
        </p:sp>
      </p:grpSp>
      <p:sp>
        <p:nvSpPr>
          <p:cNvPr id="54" name="CuadroTexto 6">
            <a:extLst>
              <a:ext uri="{FF2B5EF4-FFF2-40B4-BE49-F238E27FC236}">
                <a16:creationId xmlns:a16="http://schemas.microsoft.com/office/drawing/2014/main" id="{E46B6C0A-1DE8-1440-CC1C-11F4743CE8F0}"/>
              </a:ext>
            </a:extLst>
          </p:cNvPr>
          <p:cNvSpPr txBox="1"/>
          <p:nvPr/>
        </p:nvSpPr>
        <p:spPr>
          <a:xfrm>
            <a:off x="8381131" y="2321206"/>
            <a:ext cx="3666629" cy="375487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400">
              <a:solidFill>
                <a:srgbClr val="304258"/>
              </a:solidFill>
              <a:latin typeface="Poppins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400">
              <a:solidFill>
                <a:srgbClr val="304258"/>
              </a:solidFill>
              <a:latin typeface="Poppins Light"/>
            </a:endParaRPr>
          </a:p>
          <a:p>
            <a:pPr>
              <a:defRPr/>
            </a:pP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304258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Entendimiento de hallazgos de </a:t>
            </a:r>
            <a:r>
              <a:rPr kumimoji="0" lang="es-ES" sz="1400" b="0" i="0" u="none" strike="noStrike" kern="1200" cap="none" spc="0" normalizeH="0" baseline="0" noProof="0" err="1">
                <a:ln>
                  <a:noFill/>
                </a:ln>
                <a:solidFill>
                  <a:srgbClr val="304258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Best</a:t>
            </a: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304258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err="1">
                <a:ln>
                  <a:noFill/>
                </a:ln>
                <a:solidFill>
                  <a:srgbClr val="304258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Practices</a:t>
            </a:r>
            <a:r>
              <a:rPr kumimoji="0" lang="es-ES" sz="1400" b="0" i="0" u="none" strike="noStrike" kern="1200" cap="none" spc="0" normalizeH="0" baseline="0" noProof="0">
                <a:ln>
                  <a:noFill/>
                </a:ln>
                <a:solidFill>
                  <a:srgbClr val="304258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 de competidores seleccionados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 </a:t>
            </a:r>
          </a:p>
          <a:p>
            <a:pPr>
              <a:defRPr/>
            </a:pPr>
            <a:endParaRPr lang="es-ES" sz="1400">
              <a:solidFill>
                <a:srgbClr val="304258"/>
              </a:solidFill>
              <a:latin typeface="Poppins Light"/>
              <a:cs typeface="Poppins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>
                <a:solidFill>
                  <a:srgbClr val="304258"/>
                </a:solidFill>
                <a:latin typeface="Poppins Light"/>
              </a:rPr>
              <a:t>Entendimiento  del </a:t>
            </a:r>
            <a:r>
              <a:rPr lang="es-ES" sz="1400" err="1">
                <a:solidFill>
                  <a:srgbClr val="304258"/>
                </a:solidFill>
                <a:latin typeface="Poppins Light"/>
              </a:rPr>
              <a:t>customer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 </a:t>
            </a:r>
            <a:r>
              <a:rPr lang="es-ES" sz="1400" err="1">
                <a:solidFill>
                  <a:srgbClr val="304258"/>
                </a:solidFill>
                <a:latin typeface="Poppins Light"/>
              </a:rPr>
              <a:t>journey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 </a:t>
            </a:r>
            <a:r>
              <a:rPr lang="es-ES" sz="1400" err="1">
                <a:solidFill>
                  <a:srgbClr val="304258"/>
                </a:solidFill>
                <a:latin typeface="Poppins Light"/>
              </a:rPr>
              <a:t>website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 Tugó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304258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400">
              <a:solidFill>
                <a:srgbClr val="304258"/>
              </a:solidFill>
              <a:latin typeface="Poppins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400">
                <a:solidFill>
                  <a:srgbClr val="304258"/>
                </a:solidFill>
                <a:latin typeface="Poppins Light"/>
              </a:rPr>
              <a:t>Matriz de </a:t>
            </a:r>
            <a:r>
              <a:rPr lang="es-ES" sz="1400" err="1">
                <a:solidFill>
                  <a:srgbClr val="304258"/>
                </a:solidFill>
                <a:latin typeface="Poppins Light"/>
              </a:rPr>
              <a:t>pain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 </a:t>
            </a:r>
            <a:r>
              <a:rPr lang="es-ES" sz="1400" err="1">
                <a:solidFill>
                  <a:srgbClr val="304258"/>
                </a:solidFill>
                <a:latin typeface="Poppins Light"/>
              </a:rPr>
              <a:t>points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 encontrados</a:t>
            </a:r>
            <a:endParaRPr lang="es-ES" sz="1400">
              <a:solidFill>
                <a:srgbClr val="304258"/>
              </a:solidFill>
              <a:latin typeface="Poppins Light"/>
              <a:cs typeface="Poppins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400">
              <a:solidFill>
                <a:srgbClr val="304258"/>
              </a:solidFill>
              <a:latin typeface="Poppins Light"/>
            </a:endParaRPr>
          </a:p>
          <a:p>
            <a:pPr>
              <a:defRPr/>
            </a:pPr>
            <a:r>
              <a:rPr lang="es-ES" sz="1400">
                <a:solidFill>
                  <a:srgbClr val="304258"/>
                </a:solidFill>
                <a:latin typeface="Poppins Light"/>
              </a:rPr>
              <a:t>Priorización de 2 - 4 </a:t>
            </a:r>
            <a:r>
              <a:rPr lang="es-ES" sz="1400" err="1">
                <a:solidFill>
                  <a:srgbClr val="304258"/>
                </a:solidFill>
                <a:latin typeface="Poppins Light"/>
              </a:rPr>
              <a:t>pain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 </a:t>
            </a:r>
            <a:r>
              <a:rPr lang="es-ES" sz="1400" err="1">
                <a:solidFill>
                  <a:srgbClr val="304258"/>
                </a:solidFill>
                <a:latin typeface="Poppins Light"/>
              </a:rPr>
              <a:t>points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  y acciones para resolverlos</a:t>
            </a:r>
            <a:endParaRPr lang="es-ES" sz="1400">
              <a:solidFill>
                <a:srgbClr val="304258"/>
              </a:solidFill>
              <a:latin typeface="Poppins Light"/>
              <a:cs typeface="Poppins Ligh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304258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304258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304258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304258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1686042-7795-FD69-CE01-FA522DADFF2E}"/>
              </a:ext>
            </a:extLst>
          </p:cNvPr>
          <p:cNvGrpSpPr/>
          <p:nvPr/>
        </p:nvGrpSpPr>
        <p:grpSpPr>
          <a:xfrm>
            <a:off x="2278249" y="1730090"/>
            <a:ext cx="3666630" cy="626412"/>
            <a:chOff x="8442240" y="1920433"/>
            <a:chExt cx="3666630" cy="626412"/>
          </a:xfrm>
        </p:grpSpPr>
        <p:sp>
          <p:nvSpPr>
            <p:cNvPr id="64" name="Rectangle: Top Corners Rounded 15">
              <a:extLst>
                <a:ext uri="{FF2B5EF4-FFF2-40B4-BE49-F238E27FC236}">
                  <a16:creationId xmlns:a16="http://schemas.microsoft.com/office/drawing/2014/main" id="{EC586F57-563E-8F3B-DE0E-46130B4E0F1E}"/>
                </a:ext>
              </a:extLst>
            </p:cNvPr>
            <p:cNvSpPr/>
            <p:nvPr/>
          </p:nvSpPr>
          <p:spPr>
            <a:xfrm rot="10800000" flipV="1">
              <a:off x="8442240" y="1920433"/>
              <a:ext cx="3666630" cy="626412"/>
            </a:xfrm>
            <a:prstGeom prst="round2SameRect">
              <a:avLst>
                <a:gd name="adj1" fmla="val 26748"/>
                <a:gd name="adj2" fmla="val 0"/>
              </a:avLst>
            </a:prstGeom>
            <a:solidFill>
              <a:srgbClr val="927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65" name="TextBox 3">
              <a:extLst>
                <a:ext uri="{FF2B5EF4-FFF2-40B4-BE49-F238E27FC236}">
                  <a16:creationId xmlns:a16="http://schemas.microsoft.com/office/drawing/2014/main" id="{9BE4A445-5B15-E8FE-84A5-F9F18280682C}"/>
                </a:ext>
              </a:extLst>
            </p:cNvPr>
            <p:cNvSpPr txBox="1"/>
            <p:nvPr/>
          </p:nvSpPr>
          <p:spPr>
            <a:xfrm>
              <a:off x="9399250" y="2102765"/>
              <a:ext cx="183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>
                  <a:solidFill>
                    <a:schemeClr val="bg1"/>
                  </a:solidFill>
                  <a:latin typeface="Poppins" pitchFamily="2" charset="77"/>
                  <a:ea typeface="Inter" panose="020B0502030000000004" pitchFamily="34" charset="0"/>
                  <a:cs typeface="Poppins" pitchFamily="2" charset="77"/>
                </a:rPr>
                <a:t>Actividades</a:t>
              </a:r>
            </a:p>
          </p:txBody>
        </p:sp>
      </p:grpSp>
      <p:sp>
        <p:nvSpPr>
          <p:cNvPr id="2" name="TextBox 3">
            <a:extLst>
              <a:ext uri="{FF2B5EF4-FFF2-40B4-BE49-F238E27FC236}">
                <a16:creationId xmlns:a16="http://schemas.microsoft.com/office/drawing/2014/main" id="{4F3B54CA-CDD5-93B0-30E7-4A7F158723D0}"/>
              </a:ext>
            </a:extLst>
          </p:cNvPr>
          <p:cNvSpPr txBox="1"/>
          <p:nvPr/>
        </p:nvSpPr>
        <p:spPr>
          <a:xfrm>
            <a:off x="270404" y="659230"/>
            <a:ext cx="735288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CO" b="1">
                <a:solidFill>
                  <a:srgbClr val="442E98"/>
                </a:solidFill>
                <a:latin typeface="Poppins SemiBold"/>
                <a:ea typeface="Inter" panose="020B0502030000000004" pitchFamily="34" charset="0"/>
                <a:cs typeface="Poppins SemiBold"/>
              </a:rPr>
              <a:t>Metodología</a:t>
            </a:r>
            <a:endParaRPr lang="es-CO" b="1">
              <a:solidFill>
                <a:srgbClr val="442E98"/>
              </a:solidFill>
              <a:latin typeface="Poppins SemiBold" pitchFamily="2" charset="77"/>
              <a:ea typeface="Inter" panose="020B0502030000000004" pitchFamily="34" charset="0"/>
              <a:cs typeface="Poppins SemiBold" pitchFamily="2" charset="77"/>
            </a:endParaRPr>
          </a:p>
        </p:txBody>
      </p:sp>
      <p:sp>
        <p:nvSpPr>
          <p:cNvPr id="14" name="CuadroTexto 2">
            <a:extLst>
              <a:ext uri="{FF2B5EF4-FFF2-40B4-BE49-F238E27FC236}">
                <a16:creationId xmlns:a16="http://schemas.microsoft.com/office/drawing/2014/main" id="{20225CEF-95CF-AA94-C329-5F1D334B4FB3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88BE34-B5B3-EA48-0A5C-C16FE3870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35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9">
            <a:extLst>
              <a:ext uri="{FF2B5EF4-FFF2-40B4-BE49-F238E27FC236}">
                <a16:creationId xmlns:a16="http://schemas.microsoft.com/office/drawing/2014/main" id="{E152099E-6C5B-4413-29F5-8F4D7E224925}"/>
              </a:ext>
            </a:extLst>
          </p:cNvPr>
          <p:cNvSpPr/>
          <p:nvPr/>
        </p:nvSpPr>
        <p:spPr>
          <a:xfrm>
            <a:off x="384091" y="3085878"/>
            <a:ext cx="744241" cy="626414"/>
          </a:xfrm>
          <a:prstGeom prst="ellipse">
            <a:avLst/>
          </a:prstGeom>
          <a:solidFill>
            <a:srgbClr val="6B55B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2.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23" name="Rectángulo 2">
            <a:extLst>
              <a:ext uri="{FF2B5EF4-FFF2-40B4-BE49-F238E27FC236}">
                <a16:creationId xmlns:a16="http://schemas.microsoft.com/office/drawing/2014/main" id="{A5FF4750-5EDD-401A-17F5-5D52FAE29539}"/>
              </a:ext>
            </a:extLst>
          </p:cNvPr>
          <p:cNvSpPr/>
          <p:nvPr/>
        </p:nvSpPr>
        <p:spPr>
          <a:xfrm>
            <a:off x="765270" y="3827866"/>
            <a:ext cx="6775838" cy="5975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25" name="Elipse 9">
            <a:extLst>
              <a:ext uri="{FF2B5EF4-FFF2-40B4-BE49-F238E27FC236}">
                <a16:creationId xmlns:a16="http://schemas.microsoft.com/office/drawing/2014/main" id="{377C3545-9212-550D-B5AD-E2D58803D111}"/>
              </a:ext>
            </a:extLst>
          </p:cNvPr>
          <p:cNvSpPr/>
          <p:nvPr/>
        </p:nvSpPr>
        <p:spPr>
          <a:xfrm>
            <a:off x="379926" y="3819368"/>
            <a:ext cx="744241" cy="626414"/>
          </a:xfrm>
          <a:prstGeom prst="ellipse">
            <a:avLst/>
          </a:prstGeom>
          <a:solidFill>
            <a:srgbClr val="6B55B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3200" b="1">
                <a:solidFill>
                  <a:prstClr val="white"/>
                </a:solidFill>
                <a:latin typeface="Poppins Light"/>
              </a:rPr>
              <a:t>3.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31" name="Rectángulo 2">
            <a:extLst>
              <a:ext uri="{FF2B5EF4-FFF2-40B4-BE49-F238E27FC236}">
                <a16:creationId xmlns:a16="http://schemas.microsoft.com/office/drawing/2014/main" id="{26A98E96-F5B7-7188-ED31-732402EE8275}"/>
              </a:ext>
            </a:extLst>
          </p:cNvPr>
          <p:cNvSpPr/>
          <p:nvPr/>
        </p:nvSpPr>
        <p:spPr>
          <a:xfrm>
            <a:off x="740654" y="4578617"/>
            <a:ext cx="6775838" cy="597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37" name="Elipse 9">
            <a:extLst>
              <a:ext uri="{FF2B5EF4-FFF2-40B4-BE49-F238E27FC236}">
                <a16:creationId xmlns:a16="http://schemas.microsoft.com/office/drawing/2014/main" id="{8116792A-D44E-5BD3-39E9-7A78E85B84D4}"/>
              </a:ext>
            </a:extLst>
          </p:cNvPr>
          <p:cNvSpPr/>
          <p:nvPr/>
        </p:nvSpPr>
        <p:spPr>
          <a:xfrm>
            <a:off x="393149" y="4575761"/>
            <a:ext cx="744241" cy="626414"/>
          </a:xfrm>
          <a:prstGeom prst="ellipse">
            <a:avLst/>
          </a:prstGeom>
          <a:solidFill>
            <a:srgbClr val="6B55BB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Light"/>
                <a:ea typeface="+mn-ea"/>
                <a:cs typeface="+mn-cs"/>
              </a:rPr>
              <a:t>4.</a:t>
            </a:r>
            <a:endParaRPr kumimoji="0" lang="en-US" sz="32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40" name="CuadroTexto 6">
            <a:extLst>
              <a:ext uri="{FF2B5EF4-FFF2-40B4-BE49-F238E27FC236}">
                <a16:creationId xmlns:a16="http://schemas.microsoft.com/office/drawing/2014/main" id="{3AEFF5EF-EEBB-4AE9-D420-B781529794B7}"/>
              </a:ext>
            </a:extLst>
          </p:cNvPr>
          <p:cNvSpPr txBox="1"/>
          <p:nvPr/>
        </p:nvSpPr>
        <p:spPr>
          <a:xfrm>
            <a:off x="1226366" y="3167390"/>
            <a:ext cx="619857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s-ES" sz="1400" err="1">
                <a:solidFill>
                  <a:srgbClr val="304258"/>
                </a:solidFill>
                <a:latin typeface="Poppins Light"/>
              </a:rPr>
              <a:t>Benchmarks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 de 4 competidores locales y 15 jugadores internacionales y cliente oculto en </a:t>
            </a:r>
            <a:r>
              <a:rPr lang="es-ES" sz="1400" err="1">
                <a:solidFill>
                  <a:srgbClr val="304258"/>
                </a:solidFill>
                <a:latin typeface="Poppins Light"/>
              </a:rPr>
              <a:t>website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 Tugó y otras marcas 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304258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4" name="CuadroTexto 6">
            <a:extLst>
              <a:ext uri="{FF2B5EF4-FFF2-40B4-BE49-F238E27FC236}">
                <a16:creationId xmlns:a16="http://schemas.microsoft.com/office/drawing/2014/main" id="{2CDE0DAB-A52F-7905-D1F7-5D4D11B35F37}"/>
              </a:ext>
            </a:extLst>
          </p:cNvPr>
          <p:cNvSpPr txBox="1"/>
          <p:nvPr/>
        </p:nvSpPr>
        <p:spPr>
          <a:xfrm>
            <a:off x="1214643" y="3973936"/>
            <a:ext cx="619857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s-ES" sz="1400">
                <a:solidFill>
                  <a:srgbClr val="304258"/>
                </a:solidFill>
                <a:latin typeface="Poppins Light"/>
              </a:rPr>
              <a:t>50 entrevistas a compradores Tugo y otras marcas canal </a:t>
            </a:r>
            <a:r>
              <a:rPr lang="es-ES" sz="1400" err="1">
                <a:solidFill>
                  <a:srgbClr val="304258"/>
                </a:solidFill>
                <a:latin typeface="Poppins Light"/>
              </a:rPr>
              <a:t>website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 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304258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271548E-5BA1-7FBE-735D-8F8B11C733F4}"/>
              </a:ext>
            </a:extLst>
          </p:cNvPr>
          <p:cNvSpPr txBox="1"/>
          <p:nvPr/>
        </p:nvSpPr>
        <p:spPr>
          <a:xfrm>
            <a:off x="1171469" y="4590576"/>
            <a:ext cx="619857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s-ES" sz="1400">
                <a:solidFill>
                  <a:srgbClr val="304258"/>
                </a:solidFill>
                <a:latin typeface="Poppins Light"/>
              </a:rPr>
              <a:t>Análisis de hallazgos de áreas de oportunidad de mejora encontrados en la investigación; Workshop </a:t>
            </a:r>
            <a:r>
              <a:rPr lang="es-ES" sz="1400" err="1">
                <a:solidFill>
                  <a:srgbClr val="304258"/>
                </a:solidFill>
                <a:latin typeface="Poppins Light"/>
              </a:rPr>
              <a:t>Design</a:t>
            </a:r>
            <a:r>
              <a:rPr lang="es-ES" sz="1400">
                <a:solidFill>
                  <a:srgbClr val="304258"/>
                </a:solidFill>
                <a:latin typeface="Poppins Light"/>
              </a:rPr>
              <a:t> </a:t>
            </a:r>
            <a:r>
              <a:rPr lang="es-ES" sz="1400" err="1">
                <a:solidFill>
                  <a:srgbClr val="304258"/>
                </a:solidFill>
                <a:latin typeface="Poppins Light"/>
              </a:rPr>
              <a:t>Thinking</a:t>
            </a:r>
            <a:endParaRPr kumimoji="0" lang="es-ES" sz="1400" b="0" i="0" u="none" strike="noStrike" kern="1200" cap="none" spc="0" normalizeH="0" baseline="0" noProof="0">
              <a:ln>
                <a:noFill/>
              </a:ln>
              <a:solidFill>
                <a:srgbClr val="304258"/>
              </a:solidFill>
              <a:effectLst/>
              <a:uLnTx/>
              <a:uFillTx/>
              <a:latin typeface="Poppins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298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7">
            <a:extLst>
              <a:ext uri="{FF2B5EF4-FFF2-40B4-BE49-F238E27FC236}">
                <a16:creationId xmlns:a16="http://schemas.microsoft.com/office/drawing/2014/main" id="{6B74041E-774B-2EDE-682A-4C4D0942DFB2}"/>
              </a:ext>
            </a:extLst>
          </p:cNvPr>
          <p:cNvSpPr/>
          <p:nvPr/>
        </p:nvSpPr>
        <p:spPr>
          <a:xfrm>
            <a:off x="8345706" y="1414953"/>
            <a:ext cx="4195882" cy="4195882"/>
          </a:xfrm>
          <a:custGeom>
            <a:avLst/>
            <a:gdLst/>
            <a:ahLst/>
            <a:cxnLst/>
            <a:rect l="l" t="t" r="r" b="b"/>
            <a:pathLst>
              <a:path w="4798045" h="4798045">
                <a:moveTo>
                  <a:pt x="0" y="0"/>
                </a:moveTo>
                <a:lnTo>
                  <a:pt x="4798045" y="0"/>
                </a:lnTo>
                <a:lnTo>
                  <a:pt x="4798045" y="4798046"/>
                </a:lnTo>
                <a:lnTo>
                  <a:pt x="0" y="4798046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1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/>
        </p:spPr>
        <p:txBody>
          <a:bodyPr/>
          <a:lstStyle/>
          <a:p>
            <a:endParaRPr lang="es-CO"/>
          </a:p>
        </p:txBody>
      </p:sp>
      <p:sp>
        <p:nvSpPr>
          <p:cNvPr id="23" name="Rectangle: Rounded Corners 70">
            <a:extLst>
              <a:ext uri="{FF2B5EF4-FFF2-40B4-BE49-F238E27FC236}">
                <a16:creationId xmlns:a16="http://schemas.microsoft.com/office/drawing/2014/main" id="{05D1C7FC-5EE6-2251-BDDD-889609B5FFEB}"/>
              </a:ext>
            </a:extLst>
          </p:cNvPr>
          <p:cNvSpPr/>
          <p:nvPr/>
        </p:nvSpPr>
        <p:spPr>
          <a:xfrm>
            <a:off x="739512" y="2161184"/>
            <a:ext cx="4479868" cy="3623387"/>
          </a:xfrm>
          <a:prstGeom prst="roundRect">
            <a:avLst>
              <a:gd name="adj" fmla="val 7723"/>
            </a:avLst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  <a:effectLst>
            <a:outerShdw blurRad="571500" dist="279400" dir="1500000" sx="98000" sy="98000" algn="ctr" rotWithShape="0">
              <a:schemeClr val="accent6">
                <a:lumMod val="10000"/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10DEB997-002D-3E89-5A2E-A0206BFF02A8}"/>
              </a:ext>
            </a:extLst>
          </p:cNvPr>
          <p:cNvSpPr txBox="1"/>
          <p:nvPr/>
        </p:nvSpPr>
        <p:spPr>
          <a:xfrm>
            <a:off x="814930" y="2402988"/>
            <a:ext cx="44798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b="1" i="0">
                <a:solidFill>
                  <a:srgbClr val="0E3636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Revisión de información</a:t>
            </a:r>
            <a:endParaRPr lang="es-ES" sz="1400">
              <a:solidFill>
                <a:srgbClr val="0E3636"/>
              </a:solidFill>
              <a:highlight>
                <a:srgbClr val="FFFF00"/>
              </a:highligh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 de </a:t>
            </a:r>
            <a:r>
              <a:rPr lang="es-ES" sz="14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analytics</a:t>
            </a:r>
            <a:r>
              <a:rPr lang="es-ES" sz="14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: tráfico, origen, </a:t>
            </a:r>
            <a:r>
              <a:rPr lang="es-ES" sz="14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browsing</a:t>
            </a:r>
            <a:r>
              <a:rPr lang="es-ES" sz="14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s-ES" sz="14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drop</a:t>
            </a:r>
            <a:r>
              <a:rPr lang="es-ES" sz="14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off, ventas, perfilamiento, entre otros. Ejemplo: Google </a:t>
            </a:r>
            <a:r>
              <a:rPr lang="es-ES" sz="14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Analitics</a:t>
            </a:r>
            <a:endParaRPr lang="es-ES" sz="1400">
              <a:solidFill>
                <a:srgbClr val="0E363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Historial de características del </a:t>
            </a:r>
            <a:r>
              <a:rPr lang="es-ES" sz="14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website</a:t>
            </a:r>
            <a:r>
              <a:rPr lang="es-ES" sz="14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cuando fueron desplegadas y los resultados obtenidos.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err="1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Roadmap</a:t>
            </a:r>
            <a:r>
              <a:rPr lang="es-ES" sz="14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de desarrollo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⁠Historia de experimentos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⁠Documentos explicativos explicando premisas de diseño, marca, funcionalidad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Entrevistas internas al equipo Tugo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>
              <a:solidFill>
                <a:srgbClr val="0E3636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>
                <a:solidFill>
                  <a:srgbClr val="0E363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Duración 1 semana</a:t>
            </a:r>
          </a:p>
          <a:p>
            <a:endParaRPr lang="es-ES" sz="1400" b="0" i="0">
              <a:solidFill>
                <a:srgbClr val="0E3636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400" b="0" i="0">
              <a:solidFill>
                <a:srgbClr val="0E3636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1C696B30-ACD5-2366-D833-F3B5C1247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35" y="233237"/>
            <a:ext cx="1364776" cy="318873"/>
          </a:xfrm>
          <a:prstGeom prst="rect">
            <a:avLst/>
          </a:prstGeom>
        </p:spPr>
      </p:pic>
      <p:sp>
        <p:nvSpPr>
          <p:cNvPr id="55" name="Rectangle: Top Corners Rounded 15">
            <a:extLst>
              <a:ext uri="{FF2B5EF4-FFF2-40B4-BE49-F238E27FC236}">
                <a16:creationId xmlns:a16="http://schemas.microsoft.com/office/drawing/2014/main" id="{B6930C66-5032-8AB6-C9F2-328B2052B8E0}"/>
              </a:ext>
            </a:extLst>
          </p:cNvPr>
          <p:cNvSpPr/>
          <p:nvPr/>
        </p:nvSpPr>
        <p:spPr>
          <a:xfrm rot="10800000" flipV="1">
            <a:off x="739512" y="1177432"/>
            <a:ext cx="4479868" cy="1134268"/>
          </a:xfrm>
          <a:prstGeom prst="round2SameRect">
            <a:avLst>
              <a:gd name="adj1" fmla="val 26748"/>
              <a:gd name="adj2" fmla="val 0"/>
            </a:avLst>
          </a:prstGeom>
          <a:solidFill>
            <a:srgbClr val="927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3959FF8C-C04F-8EBF-5F35-0A36C3566718}"/>
              </a:ext>
            </a:extLst>
          </p:cNvPr>
          <p:cNvSpPr txBox="1"/>
          <p:nvPr/>
        </p:nvSpPr>
        <p:spPr>
          <a:xfrm>
            <a:off x="789240" y="1384784"/>
            <a:ext cx="4181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1.</a:t>
            </a:r>
            <a:r>
              <a:rPr lang="es-CO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  </a:t>
            </a:r>
            <a:r>
              <a:rPr lang="es-ES">
                <a:solidFill>
                  <a:schemeClr val="bg1"/>
                </a:solidFill>
                <a:latin typeface="Poppins" pitchFamily="2" charset="77"/>
                <a:ea typeface="Inter" panose="020B0502030000000004" pitchFamily="34" charset="0"/>
                <a:cs typeface="Poppins" pitchFamily="2" charset="77"/>
              </a:rPr>
              <a:t>Recopilación y análisis de información existente - Tugó</a:t>
            </a:r>
          </a:p>
          <a:p>
            <a:pPr algn="ctr"/>
            <a:endParaRPr lang="en-ID">
              <a:solidFill>
                <a:schemeClr val="bg1"/>
              </a:solidFill>
              <a:latin typeface="Poppins" pitchFamily="2" charset="77"/>
              <a:ea typeface="Inter" panose="020B0502030000000004" pitchFamily="34" charset="0"/>
              <a:cs typeface="Poppins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48B545F-1D1F-F31E-83CC-2E8645D64460}"/>
              </a:ext>
            </a:extLst>
          </p:cNvPr>
          <p:cNvSpPr txBox="1"/>
          <p:nvPr/>
        </p:nvSpPr>
        <p:spPr>
          <a:xfrm>
            <a:off x="227013" y="6439788"/>
            <a:ext cx="610054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Confidential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and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proprietary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. </a:t>
            </a:r>
            <a:r>
              <a:rPr lang="es-CO" sz="600" err="1">
                <a:solidFill>
                  <a:srgbClr val="9275FF"/>
                </a:solidFill>
                <a:latin typeface="Avenir Book" panose="02000503020000020003" pitchFamily="2" charset="0"/>
              </a:rPr>
              <a:t>Not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for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distribution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unless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explicitly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approved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by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Impact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or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</a:t>
            </a:r>
            <a:r>
              <a:rPr lang="es-CO" sz="600" err="1">
                <a:solidFill>
                  <a:srgbClr val="9275FF"/>
                </a:solidFill>
                <a:latin typeface="Montserrat" pitchFamily="2" charset="77"/>
              </a:rPr>
              <a:t>the</a:t>
            </a:r>
            <a:r>
              <a:rPr lang="es-CO" sz="600">
                <a:solidFill>
                  <a:srgbClr val="9275FF"/>
                </a:solidFill>
                <a:latin typeface="Montserrat" pitchFamily="2" charset="77"/>
              </a:rPr>
              <a:t> IOTA Alliance.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1C2C4A6-90A5-E8A3-8166-8386A768A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6098338"/>
            <a:ext cx="771676" cy="3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F0E101-F2CB-DA52-D6F2-CCAF797E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6C1A2-A7E8-A349-BC65-CFD954CC74C7}" type="slidenum">
              <a:rPr lang="es-CO" smtClean="0"/>
              <a:t>9</a:t>
            </a:fld>
            <a:endParaRPr lang="es-CO"/>
          </a:p>
        </p:txBody>
      </p:sp>
      <p:pic>
        <p:nvPicPr>
          <p:cNvPr id="5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86C17F9E-554A-9BD8-DA5E-3D6EB461E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545278"/>
            <a:ext cx="3424692" cy="1772997"/>
          </a:xfrm>
          <a:prstGeom prst="rect">
            <a:avLst/>
          </a:prstGeom>
        </p:spPr>
      </p:pic>
      <p:pic>
        <p:nvPicPr>
          <p:cNvPr id="7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E5F417-CF03-998C-FF22-2652E283D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1766" y="2368148"/>
            <a:ext cx="3687307" cy="190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10">
            <a:extLst>
              <a:ext uri="{FF2B5EF4-FFF2-40B4-BE49-F238E27FC236}">
                <a16:creationId xmlns:a16="http://schemas.microsoft.com/office/drawing/2014/main" id="{A22C1448-4182-A60D-12E4-8C7C7899950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81504" y="4107097"/>
            <a:ext cx="3122867" cy="156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461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6_Content slides">
  <a:themeElements>
    <a:clrScheme name="Iota Mackenzie">
      <a:dk1>
        <a:srgbClr val="304258"/>
      </a:dk1>
      <a:lt1>
        <a:sysClr val="window" lastClr="FFFFFF"/>
      </a:lt1>
      <a:dk2>
        <a:srgbClr val="23036A"/>
      </a:dk2>
      <a:lt2>
        <a:srgbClr val="F2F3F2"/>
      </a:lt2>
      <a:accent1>
        <a:srgbClr val="6200EE"/>
      </a:accent1>
      <a:accent2>
        <a:srgbClr val="03DAC5"/>
      </a:accent2>
      <a:accent3>
        <a:srgbClr val="4F37AA"/>
      </a:accent3>
      <a:accent4>
        <a:srgbClr val="9583FF"/>
      </a:accent4>
      <a:accent5>
        <a:srgbClr val="7F39FB"/>
      </a:accent5>
      <a:accent6>
        <a:srgbClr val="BB86FC"/>
      </a:accent6>
      <a:hlink>
        <a:srgbClr val="00E1B7"/>
      </a:hlink>
      <a:folHlink>
        <a:srgbClr val="9583FF"/>
      </a:folHlink>
    </a:clrScheme>
    <a:fontScheme name="Personalizado 2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ta-MK-Template" id="{41F922A7-95CB-4462-87A1-D47DA56DDE61}" vid="{CCC09719-98FF-4BCC-81F9-A2D5EE8BC9C4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06139398-4609-45ac-9700-27e921864882" xsi:nil="true"/>
    <lcf76f155ced4ddcb4097134ff3c332f xmlns="ffc5cefe-ac89-4e14-8e5a-90f883c51146">
      <Terms xmlns="http://schemas.microsoft.com/office/infopath/2007/PartnerControls"/>
    </lcf76f155ced4ddcb4097134ff3c332f>
    <_ip_UnifiedCompliancePolicyProperties xmlns="http://schemas.microsoft.com/sharepoint/v3" xsi:nil="true"/>
    <_Flow_SignoffStatus xmlns="ffc5cefe-ac89-4e14-8e5a-90f883c51146" xsi:nil="true"/>
    <Fecha xmlns="ffc5cefe-ac89-4e14-8e5a-90f883c51146" xsi:nil="true"/>
    <Date xmlns="ffc5cefe-ac89-4e14-8e5a-90f883c5114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755BCF414E0048ADBC2431D892B0DC" ma:contentTypeVersion="20" ma:contentTypeDescription="Create a new document." ma:contentTypeScope="" ma:versionID="1d06465fda05505bfa5c0881b8d1e677">
  <xsd:schema xmlns:xsd="http://www.w3.org/2001/XMLSchema" xmlns:xs="http://www.w3.org/2001/XMLSchema" xmlns:p="http://schemas.microsoft.com/office/2006/metadata/properties" xmlns:ns1="http://schemas.microsoft.com/sharepoint/v3" xmlns:ns2="ffc5cefe-ac89-4e14-8e5a-90f883c51146" xmlns:ns3="06139398-4609-45ac-9700-27e921864882" targetNamespace="http://schemas.microsoft.com/office/2006/metadata/properties" ma:root="true" ma:fieldsID="2ffc3c03c457801836dc52958688df83" ns1:_="" ns2:_="" ns3:_="">
    <xsd:import namespace="http://schemas.microsoft.com/sharepoint/v3"/>
    <xsd:import namespace="ffc5cefe-ac89-4e14-8e5a-90f883c51146"/>
    <xsd:import namespace="06139398-4609-45ac-9700-27e9218648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  <xsd:element ref="ns2:MediaServiceSearchProperties" minOccurs="0"/>
                <xsd:element ref="ns2:_Flow_SignoffStatus" minOccurs="0"/>
                <xsd:element ref="ns2:Fecha" minOccurs="0"/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c5cefe-ac89-4e14-8e5a-90f883c511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a63af4c8-5eea-47da-b6e7-aa56a18264a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5" nillable="true" ma:displayName="Sign-off status" ma:internalName="Sign_x002d_off_x0020_status">
      <xsd:simpleType>
        <xsd:restriction base="dms:Text"/>
      </xsd:simpleType>
    </xsd:element>
    <xsd:element name="Fecha" ma:index="26" nillable="true" ma:displayName="Fecha" ma:format="DateOnly" ma:internalName="Fecha">
      <xsd:simpleType>
        <xsd:restriction base="dms:DateTime"/>
      </xsd:simpleType>
    </xsd:element>
    <xsd:element name="Date" ma:index="27" nillable="true" ma:displayName="Date" ma:format="DateOnly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139398-4609-45ac-9700-27e92186488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89970671-77d0-4a91-82b1-53977b79784a}" ma:internalName="TaxCatchAll" ma:showField="CatchAllData" ma:web="06139398-4609-45ac-9700-27e92186488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03EB79-6E46-4585-A5B3-0CF60FE94D7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06139398-4609-45ac-9700-27e921864882"/>
    <ds:schemaRef ds:uri="ffc5cefe-ac89-4e14-8e5a-90f883c51146"/>
  </ds:schemaRefs>
</ds:datastoreItem>
</file>

<file path=customXml/itemProps2.xml><?xml version="1.0" encoding="utf-8"?>
<ds:datastoreItem xmlns:ds="http://schemas.openxmlformats.org/officeDocument/2006/customXml" ds:itemID="{8F5198C4-0C51-4BA4-81C4-D4009441F009}"/>
</file>

<file path=customXml/itemProps3.xml><?xml version="1.0" encoding="utf-8"?>
<ds:datastoreItem xmlns:ds="http://schemas.openxmlformats.org/officeDocument/2006/customXml" ds:itemID="{22181C35-E97A-402F-8D24-352ECE08D3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1849</Words>
  <Application>Microsoft Office PowerPoint</Application>
  <PresentationFormat>Widescreen</PresentationFormat>
  <Paragraphs>325</Paragraphs>
  <Slides>22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19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46" baseType="lpstr">
      <vt:lpstr>Arial</vt:lpstr>
      <vt:lpstr>Avenir Book</vt:lpstr>
      <vt:lpstr>Bahnschrift SemiBold</vt:lpstr>
      <vt:lpstr>Calibri</vt:lpstr>
      <vt:lpstr>Calibri Light</vt:lpstr>
      <vt:lpstr>Montserrat</vt:lpstr>
      <vt:lpstr>Montserrat Light</vt:lpstr>
      <vt:lpstr>Open Sans</vt:lpstr>
      <vt:lpstr>Open Sans Light</vt:lpstr>
      <vt:lpstr>Poppins</vt:lpstr>
      <vt:lpstr>Poppins Bold</vt:lpstr>
      <vt:lpstr>Poppins ExtraLight</vt:lpstr>
      <vt:lpstr>Poppins Light</vt:lpstr>
      <vt:lpstr>Poppins Medium</vt:lpstr>
      <vt:lpstr>Poppins SemiBold</vt:lpstr>
      <vt:lpstr>Route 159 Light</vt:lpstr>
      <vt:lpstr>Route 159 SemiBold</vt:lpstr>
      <vt:lpstr>Route 159 UltraLight</vt:lpstr>
      <vt:lpstr>Wingdings</vt:lpstr>
      <vt:lpstr>Tema de Office</vt:lpstr>
      <vt:lpstr>1_Tema de Office</vt:lpstr>
      <vt:lpstr>6_Content slides</vt:lpstr>
      <vt:lpstr>Diapositiva de think-cell</vt:lpstr>
      <vt:lpstr>think-cell Slide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Laura Villegas</dc:creator>
  <cp:lastModifiedBy>Andres Satizabal</cp:lastModifiedBy>
  <cp:revision>21</cp:revision>
  <dcterms:created xsi:type="dcterms:W3CDTF">2023-10-12T15:58:34Z</dcterms:created>
  <dcterms:modified xsi:type="dcterms:W3CDTF">2024-10-11T14:15:13Z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0x01010095755BCF414E0048ADBC2431D892B0DC</vt:lpwstr>
  </property>
  <property fmtid="{D5CDD505-2E9C-101B-9397-08002B2CF9AE}" pid="3" name="MediaServiceImageTags">
    <vt:lpwstr/>
  </property>
</Properties>
</file>